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31.xml" ContentType="application/vnd.openxmlformats-officedocument.presentationml.notesSlide+xml"/>
  <Override PartName="/ppt/charts/chart1.xml" ContentType="application/vnd.openxmlformats-officedocument.drawingml.chart+xml"/>
  <Override PartName="/ppt/tags/tag13.xml" ContentType="application/vnd.openxmlformats-officedocument.presentationml.tags+xml"/>
  <Override PartName="/ppt/notesSlides/notesSlide32.xml" ContentType="application/vnd.openxmlformats-officedocument.presentationml.notesSlide+xml"/>
  <Override PartName="/ppt/charts/chart2.xml" ContentType="application/vnd.openxmlformats-officedocument.drawingml.chart+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1041" r:id="rId2"/>
    <p:sldId id="2145706225" r:id="rId3"/>
    <p:sldId id="2145706259" r:id="rId4"/>
    <p:sldId id="2145706275" r:id="rId5"/>
    <p:sldId id="2145706264" r:id="rId6"/>
    <p:sldId id="2145706265" r:id="rId7"/>
    <p:sldId id="2145706263" r:id="rId8"/>
    <p:sldId id="2145706280" r:id="rId9"/>
    <p:sldId id="2145706290" r:id="rId10"/>
    <p:sldId id="2145706226" r:id="rId11"/>
    <p:sldId id="2145706261" r:id="rId12"/>
    <p:sldId id="2145706258" r:id="rId13"/>
    <p:sldId id="2145706240" r:id="rId14"/>
    <p:sldId id="263" r:id="rId15"/>
    <p:sldId id="264" r:id="rId16"/>
    <p:sldId id="2145706291" r:id="rId17"/>
    <p:sldId id="2145706293" r:id="rId18"/>
    <p:sldId id="2145706262" r:id="rId19"/>
    <p:sldId id="2145706296" r:id="rId20"/>
    <p:sldId id="262" r:id="rId21"/>
    <p:sldId id="2145706294" r:id="rId22"/>
    <p:sldId id="2145706295" r:id="rId23"/>
    <p:sldId id="265" r:id="rId24"/>
    <p:sldId id="266" r:id="rId25"/>
    <p:sldId id="267" r:id="rId26"/>
    <p:sldId id="268" r:id="rId27"/>
    <p:sldId id="270" r:id="rId28"/>
    <p:sldId id="271" r:id="rId29"/>
    <p:sldId id="269" r:id="rId30"/>
    <p:sldId id="2145706246" r:id="rId31"/>
    <p:sldId id="2145706287" r:id="rId32"/>
    <p:sldId id="2145706288" r:id="rId33"/>
    <p:sldId id="2145706289" r:id="rId34"/>
    <p:sldId id="2145706247" r:id="rId35"/>
    <p:sldId id="2145706248" r:id="rId36"/>
    <p:sldId id="2145706282" r:id="rId37"/>
    <p:sldId id="2145706283" r:id="rId38"/>
    <p:sldId id="2145706285" r:id="rId39"/>
    <p:sldId id="2145706297" r:id="rId40"/>
    <p:sldId id="2145706220" r:id="rId41"/>
    <p:sldId id="2145706236" r:id="rId42"/>
    <p:sldId id="26422" r:id="rId43"/>
    <p:sldId id="2145706284" r:id="rId44"/>
    <p:sldId id="2145706266" r:id="rId4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ABAB"/>
    <a:srgbClr val="272B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BA8094-5EFB-4F1F-B28E-AA8728CBEC10}" v="1" dt="2024-07-25T20:41:55.8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03" autoAdjust="0"/>
    <p:restoredTop sz="91695" autoAdjust="0"/>
  </p:normalViewPr>
  <p:slideViewPr>
    <p:cSldViewPr snapToGrid="0">
      <p:cViewPr varScale="1">
        <p:scale>
          <a:sx n="103" d="100"/>
          <a:sy n="103" d="100"/>
        </p:scale>
        <p:origin x="768" y="114"/>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af Thomas, INI-NET-VNC-HCS" userId="487bc3e3-9ce7-4cdd-b7b4-8899ea88d289" providerId="ADAL" clId="{79BA8094-5EFB-4F1F-B28E-AA8728CBEC10}"/>
    <pc:docChg chg="addSld delSld modSld">
      <pc:chgData name="Graf Thomas, INI-NET-VNC-HCS" userId="487bc3e3-9ce7-4cdd-b7b4-8899ea88d289" providerId="ADAL" clId="{79BA8094-5EFB-4F1F-B28E-AA8728CBEC10}" dt="2024-07-25T20:42:03.835" v="3" actId="20577"/>
      <pc:docMkLst>
        <pc:docMk/>
      </pc:docMkLst>
      <pc:sldChg chg="del">
        <pc:chgData name="Graf Thomas, INI-NET-VNC-HCS" userId="487bc3e3-9ce7-4cdd-b7b4-8899ea88d289" providerId="ADAL" clId="{79BA8094-5EFB-4F1F-B28E-AA8728CBEC10}" dt="2024-07-25T20:41:57.992" v="1" actId="47"/>
        <pc:sldMkLst>
          <pc:docMk/>
          <pc:sldMk cId="0" sldId="256"/>
        </pc:sldMkLst>
      </pc:sldChg>
      <pc:sldChg chg="modSp mod">
        <pc:chgData name="Graf Thomas, INI-NET-VNC-HCS" userId="487bc3e3-9ce7-4cdd-b7b4-8899ea88d289" providerId="ADAL" clId="{79BA8094-5EFB-4F1F-B28E-AA8728CBEC10}" dt="2024-07-25T20:42:03.835" v="3" actId="20577"/>
        <pc:sldMkLst>
          <pc:docMk/>
          <pc:sldMk cId="3578665336" sldId="1041"/>
        </pc:sldMkLst>
        <pc:spChg chg="mod">
          <ac:chgData name="Graf Thomas, INI-NET-VNC-HCS" userId="487bc3e3-9ce7-4cdd-b7b4-8899ea88d289" providerId="ADAL" clId="{79BA8094-5EFB-4F1F-B28E-AA8728CBEC10}" dt="2024-07-25T20:42:03.835" v="3" actId="20577"/>
          <ac:spMkLst>
            <pc:docMk/>
            <pc:sldMk cId="3578665336" sldId="1041"/>
            <ac:spMk id="6" creationId="{6CAA0765-1318-4A03-8F91-D3ECC43D8FA7}"/>
          </ac:spMkLst>
        </pc:spChg>
      </pc:sldChg>
      <pc:sldChg chg="add">
        <pc:chgData name="Graf Thomas, INI-NET-VNC-HCS" userId="487bc3e3-9ce7-4cdd-b7b4-8899ea88d289" providerId="ADAL" clId="{79BA8094-5EFB-4F1F-B28E-AA8728CBEC10}" dt="2024-07-25T20:41:55.829" v="0"/>
        <pc:sldMkLst>
          <pc:docMk/>
          <pc:sldMk cId="0" sldId="2145706297"/>
        </pc:sldMkLst>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089569160997734E-2"/>
          <c:y val="3.2089852607709753E-2"/>
          <c:w val="0.9358205782312925"/>
          <c:h val="0.9358205782312925"/>
        </c:manualLayout>
      </c:layout>
      <c:doughnutChart>
        <c:varyColors val="1"/>
        <c:ser>
          <c:idx val="0"/>
          <c:order val="0"/>
          <c:tx>
            <c:strRef>
              <c:f>Tabelle1!$B$1</c:f>
              <c:strCache>
                <c:ptCount val="1"/>
                <c:pt idx="0">
                  <c:v>Spalte1</c:v>
                </c:pt>
              </c:strCache>
            </c:strRef>
          </c:tx>
          <c:spPr>
            <a:ln w="28575">
              <a:solidFill>
                <a:schemeClr val="bg1"/>
              </a:solidFill>
            </a:ln>
          </c:spPr>
          <c:dPt>
            <c:idx val="0"/>
            <c:bubble3D val="0"/>
            <c:spPr>
              <a:solidFill>
                <a:srgbClr val="00B050"/>
              </a:solidFill>
              <a:ln w="28575">
                <a:solidFill>
                  <a:schemeClr val="bg1"/>
                </a:solidFill>
              </a:ln>
            </c:spPr>
            <c:extLst>
              <c:ext xmlns:c16="http://schemas.microsoft.com/office/drawing/2014/chart" uri="{C3380CC4-5D6E-409C-BE32-E72D297353CC}">
                <c16:uniqueId val="{00000001-7078-4526-9CAC-793690511593}"/>
              </c:ext>
            </c:extLst>
          </c:dPt>
          <c:dPt>
            <c:idx val="1"/>
            <c:bubble3D val="0"/>
            <c:spPr>
              <a:solidFill>
                <a:srgbClr val="FF0000"/>
              </a:solidFill>
              <a:ln w="28575">
                <a:solidFill>
                  <a:schemeClr val="bg1"/>
                </a:solidFill>
              </a:ln>
            </c:spPr>
            <c:extLst>
              <c:ext xmlns:c16="http://schemas.microsoft.com/office/drawing/2014/chart" uri="{C3380CC4-5D6E-409C-BE32-E72D297353CC}">
                <c16:uniqueId val="{00000003-7078-4526-9CAC-793690511593}"/>
              </c:ext>
            </c:extLst>
          </c:dPt>
          <c:dPt>
            <c:idx val="2"/>
            <c:bubble3D val="0"/>
            <c:spPr>
              <a:solidFill>
                <a:srgbClr val="FFC000"/>
              </a:solidFill>
              <a:ln w="28575">
                <a:solidFill>
                  <a:schemeClr val="bg1"/>
                </a:solidFill>
              </a:ln>
            </c:spPr>
            <c:extLst>
              <c:ext xmlns:c16="http://schemas.microsoft.com/office/drawing/2014/chart" uri="{C3380CC4-5D6E-409C-BE32-E72D297353CC}">
                <c16:uniqueId val="{00000005-7078-4526-9CAC-793690511593}"/>
              </c:ext>
            </c:extLst>
          </c:dPt>
          <c:dPt>
            <c:idx val="3"/>
            <c:bubble3D val="0"/>
            <c:spPr>
              <a:solidFill>
                <a:srgbClr val="92D050"/>
              </a:solidFill>
              <a:ln w="28575">
                <a:solidFill>
                  <a:schemeClr val="bg1"/>
                </a:solidFill>
              </a:ln>
            </c:spPr>
            <c:extLst>
              <c:ext xmlns:c16="http://schemas.microsoft.com/office/drawing/2014/chart" uri="{C3380CC4-5D6E-409C-BE32-E72D297353CC}">
                <c16:uniqueId val="{00000007-7078-4526-9CAC-793690511593}"/>
              </c:ext>
            </c:extLst>
          </c:dPt>
          <c:cat>
            <c:strRef>
              <c:f>Tabelle1!$A$2:$A$5</c:f>
              <c:strCache>
                <c:ptCount val="4"/>
                <c:pt idx="0">
                  <c:v>Realtime</c:v>
                </c:pt>
                <c:pt idx="1">
                  <c:v>Replay</c:v>
                </c:pt>
                <c:pt idx="2">
                  <c:v>Falls Delay</c:v>
                </c:pt>
                <c:pt idx="3">
                  <c:v>Falls Previous</c:v>
                </c:pt>
              </c:strCache>
            </c:strRef>
          </c:cat>
          <c:val>
            <c:numRef>
              <c:f>Tabelle1!$B$2:$B$5</c:f>
              <c:numCache>
                <c:formatCode>General</c:formatCode>
                <c:ptCount val="4"/>
                <c:pt idx="0">
                  <c:v>7</c:v>
                </c:pt>
                <c:pt idx="1">
                  <c:v>3</c:v>
                </c:pt>
                <c:pt idx="2">
                  <c:v>11</c:v>
                </c:pt>
                <c:pt idx="3">
                  <c:v>3</c:v>
                </c:pt>
              </c:numCache>
            </c:numRef>
          </c:val>
          <c:extLst>
            <c:ext xmlns:c16="http://schemas.microsoft.com/office/drawing/2014/chart" uri="{C3380CC4-5D6E-409C-BE32-E72D297353CC}">
              <c16:uniqueId val="{00000008-7078-4526-9CAC-793690511593}"/>
            </c:ext>
          </c:extLst>
        </c:ser>
        <c:dLbls>
          <c:showLegendKey val="0"/>
          <c:showVal val="0"/>
          <c:showCatName val="0"/>
          <c:showSerName val="0"/>
          <c:showPercent val="0"/>
          <c:showBubbleSize val="0"/>
          <c:showLeaderLines val="1"/>
        </c:dLbls>
        <c:firstSliceAng val="0"/>
        <c:holeSize val="64"/>
      </c:doughnutChart>
    </c:plotArea>
    <c:plotVisOnly val="1"/>
    <c:dispBlanksAs val="gap"/>
    <c:showDLblsOverMax val="0"/>
  </c:chart>
  <c:txPr>
    <a:bodyPr/>
    <a:lstStyle/>
    <a:p>
      <a:pPr>
        <a:defRPr sz="1800"/>
      </a:pPr>
      <a:endParaRPr lang="de-DE"/>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089569160997734E-2"/>
          <c:y val="3.2089852607709753E-2"/>
          <c:w val="0.9358205782312925"/>
          <c:h val="0.9358205782312925"/>
        </c:manualLayout>
      </c:layout>
      <c:doughnutChart>
        <c:varyColors val="1"/>
        <c:ser>
          <c:idx val="0"/>
          <c:order val="0"/>
          <c:tx>
            <c:strRef>
              <c:f>Tabelle1!$B$1</c:f>
              <c:strCache>
                <c:ptCount val="1"/>
                <c:pt idx="0">
                  <c:v>Spalte1</c:v>
                </c:pt>
              </c:strCache>
            </c:strRef>
          </c:tx>
          <c:spPr>
            <a:ln w="28575">
              <a:solidFill>
                <a:schemeClr val="bg1"/>
              </a:solidFill>
            </a:ln>
          </c:spPr>
          <c:dPt>
            <c:idx val="0"/>
            <c:bubble3D val="0"/>
            <c:spPr>
              <a:solidFill>
                <a:srgbClr val="FFFF00"/>
              </a:solidFill>
              <a:ln w="28575">
                <a:solidFill>
                  <a:schemeClr val="bg1"/>
                </a:solidFill>
              </a:ln>
            </c:spPr>
            <c:extLst>
              <c:ext xmlns:c16="http://schemas.microsoft.com/office/drawing/2014/chart" uri="{C3380CC4-5D6E-409C-BE32-E72D297353CC}">
                <c16:uniqueId val="{00000001-2861-456B-B7E3-5C063004379B}"/>
              </c:ext>
            </c:extLst>
          </c:dPt>
          <c:dPt>
            <c:idx val="1"/>
            <c:bubble3D val="0"/>
            <c:spPr>
              <a:solidFill>
                <a:srgbClr val="00B050"/>
              </a:solidFill>
              <a:ln w="28575">
                <a:solidFill>
                  <a:schemeClr val="bg1"/>
                </a:solidFill>
              </a:ln>
            </c:spPr>
            <c:extLst>
              <c:ext xmlns:c16="http://schemas.microsoft.com/office/drawing/2014/chart" uri="{C3380CC4-5D6E-409C-BE32-E72D297353CC}">
                <c16:uniqueId val="{00000003-2861-456B-B7E3-5C063004379B}"/>
              </c:ext>
            </c:extLst>
          </c:dPt>
          <c:dPt>
            <c:idx val="2"/>
            <c:bubble3D val="0"/>
            <c:spPr>
              <a:solidFill>
                <a:srgbClr val="92D050"/>
              </a:solidFill>
              <a:ln w="28575">
                <a:solidFill>
                  <a:schemeClr val="bg1"/>
                </a:solidFill>
              </a:ln>
            </c:spPr>
            <c:extLst>
              <c:ext xmlns:c16="http://schemas.microsoft.com/office/drawing/2014/chart" uri="{C3380CC4-5D6E-409C-BE32-E72D297353CC}">
                <c16:uniqueId val="{00000005-2861-456B-B7E3-5C063004379B}"/>
              </c:ext>
            </c:extLst>
          </c:dPt>
          <c:dPt>
            <c:idx val="3"/>
            <c:bubble3D val="0"/>
            <c:spPr>
              <a:solidFill>
                <a:srgbClr val="FFC000"/>
              </a:solidFill>
              <a:ln w="28575">
                <a:solidFill>
                  <a:schemeClr val="bg1"/>
                </a:solidFill>
              </a:ln>
            </c:spPr>
            <c:extLst>
              <c:ext xmlns:c16="http://schemas.microsoft.com/office/drawing/2014/chart" uri="{C3380CC4-5D6E-409C-BE32-E72D297353CC}">
                <c16:uniqueId val="{00000007-2861-456B-B7E3-5C063004379B}"/>
              </c:ext>
            </c:extLst>
          </c:dPt>
          <c:cat>
            <c:strRef>
              <c:f>Tabelle1!$A$2:$A$5</c:f>
              <c:strCache>
                <c:ptCount val="4"/>
                <c:pt idx="0">
                  <c:v>One</c:v>
                </c:pt>
                <c:pt idx="1">
                  <c:v>Two</c:v>
                </c:pt>
                <c:pt idx="2">
                  <c:v>Three</c:v>
                </c:pt>
                <c:pt idx="3">
                  <c:v>Four</c:v>
                </c:pt>
              </c:strCache>
            </c:strRef>
          </c:cat>
          <c:val>
            <c:numRef>
              <c:f>Tabelle1!$B$2:$B$5</c:f>
              <c:numCache>
                <c:formatCode>General</c:formatCode>
                <c:ptCount val="4"/>
                <c:pt idx="0">
                  <c:v>3</c:v>
                </c:pt>
                <c:pt idx="1">
                  <c:v>8</c:v>
                </c:pt>
                <c:pt idx="2">
                  <c:v>6</c:v>
                </c:pt>
                <c:pt idx="3">
                  <c:v>2</c:v>
                </c:pt>
              </c:numCache>
            </c:numRef>
          </c:val>
          <c:extLst>
            <c:ext xmlns:c16="http://schemas.microsoft.com/office/drawing/2014/chart" uri="{C3380CC4-5D6E-409C-BE32-E72D297353CC}">
              <c16:uniqueId val="{00000008-2861-456B-B7E3-5C063004379B}"/>
            </c:ext>
          </c:extLst>
        </c:ser>
        <c:dLbls>
          <c:showLegendKey val="0"/>
          <c:showVal val="0"/>
          <c:showCatName val="0"/>
          <c:showSerName val="0"/>
          <c:showPercent val="0"/>
          <c:showBubbleSize val="0"/>
          <c:showLeaderLines val="1"/>
        </c:dLbls>
        <c:firstSliceAng val="0"/>
        <c:holeSize val="64"/>
      </c:doughnutChart>
    </c:plotArea>
    <c:plotVisOnly val="1"/>
    <c:dispBlanksAs val="gap"/>
    <c:showDLblsOverMax val="0"/>
  </c:chart>
  <c:txPr>
    <a:bodyPr/>
    <a:lstStyle/>
    <a:p>
      <a:pPr>
        <a:defRPr sz="1800"/>
      </a:pPr>
      <a:endParaRPr lang="de-DE"/>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E705E9-673F-4AC4-B29E-A7B26F3B8523}" type="datetimeFigureOut">
              <a:rPr lang="de-CH" smtClean="0"/>
              <a:t>25.07.2024</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BC52A0-2F3F-497F-8536-39D60282E9C2}" type="slidenum">
              <a:rPr lang="de-CH" smtClean="0"/>
              <a:t>‹#›</a:t>
            </a:fld>
            <a:endParaRPr lang="de-CH"/>
          </a:p>
        </p:txBody>
      </p:sp>
    </p:spTree>
    <p:extLst>
      <p:ext uri="{BB962C8B-B14F-4D97-AF65-F5344CB8AC3E}">
        <p14:creationId xmlns:p14="http://schemas.microsoft.com/office/powerpoint/2010/main" val="231673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5"/>
          </p:nvPr>
        </p:nvSpPr>
        <p:spPr/>
        <p:txBody>
          <a:bodyPr/>
          <a:lstStyle/>
          <a:p>
            <a:fld id="{574FFD1E-068C-4775-AB61-A06ECF97265E}" type="slidenum">
              <a:rPr lang="de-CH" smtClean="0"/>
              <a:t>2</a:t>
            </a:fld>
            <a:endParaRPr lang="de-CH"/>
          </a:p>
        </p:txBody>
      </p:sp>
    </p:spTree>
    <p:extLst>
      <p:ext uri="{BB962C8B-B14F-4D97-AF65-F5344CB8AC3E}">
        <p14:creationId xmlns:p14="http://schemas.microsoft.com/office/powerpoint/2010/main" val="3042553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08978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4" name="Google Shape;22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4463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4" name="Google Shape;22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26233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4" name="Google Shape;22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89397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eb435550a3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eb435550a3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eb435550a3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eb435550a3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eb435550a3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eb435550a3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eb435550a3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eb435550a3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5"/>
          </p:nvPr>
        </p:nvSpPr>
        <p:spPr/>
        <p:txBody>
          <a:bodyPr/>
          <a:lstStyle/>
          <a:p>
            <a:fld id="{574FFD1E-068C-4775-AB61-A06ECF97265E}" type="slidenum">
              <a:rPr lang="de-CH" smtClean="0"/>
              <a:t>4</a:t>
            </a:fld>
            <a:endParaRPr lang="de-CH"/>
          </a:p>
        </p:txBody>
      </p:sp>
    </p:spTree>
    <p:extLst>
      <p:ext uri="{BB962C8B-B14F-4D97-AF65-F5344CB8AC3E}">
        <p14:creationId xmlns:p14="http://schemas.microsoft.com/office/powerpoint/2010/main" val="35228048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eb435550a3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eb435550a3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eb435550a3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eb435550a3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eb435550a3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eb435550a3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eb435550a3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eb435550a3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eb71d00369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eb71d00369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eb435550a3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eb435550a3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30</a:t>
            </a:fld>
            <a:endParaRPr lang="de-CH"/>
          </a:p>
        </p:txBody>
      </p:sp>
    </p:spTree>
    <p:extLst>
      <p:ext uri="{BB962C8B-B14F-4D97-AF65-F5344CB8AC3E}">
        <p14:creationId xmlns:p14="http://schemas.microsoft.com/office/powerpoint/2010/main" val="16784561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31</a:t>
            </a:fld>
            <a:endParaRPr lang="de-CH"/>
          </a:p>
        </p:txBody>
      </p:sp>
    </p:spTree>
    <p:extLst>
      <p:ext uri="{BB962C8B-B14F-4D97-AF65-F5344CB8AC3E}">
        <p14:creationId xmlns:p14="http://schemas.microsoft.com/office/powerpoint/2010/main" val="5198955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32</a:t>
            </a:fld>
            <a:endParaRPr lang="de-CH"/>
          </a:p>
        </p:txBody>
      </p:sp>
    </p:spTree>
    <p:extLst>
      <p:ext uri="{BB962C8B-B14F-4D97-AF65-F5344CB8AC3E}">
        <p14:creationId xmlns:p14="http://schemas.microsoft.com/office/powerpoint/2010/main" val="38826651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33</a:t>
            </a:fld>
            <a:endParaRPr lang="de-CH"/>
          </a:p>
        </p:txBody>
      </p:sp>
    </p:spTree>
    <p:extLst>
      <p:ext uri="{BB962C8B-B14F-4D97-AF65-F5344CB8AC3E}">
        <p14:creationId xmlns:p14="http://schemas.microsoft.com/office/powerpoint/2010/main" val="1360563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5"/>
          </p:nvPr>
        </p:nvSpPr>
        <p:spPr/>
        <p:txBody>
          <a:bodyPr/>
          <a:lstStyle/>
          <a:p>
            <a:fld id="{574FFD1E-068C-4775-AB61-A06ECF97265E}" type="slidenum">
              <a:rPr lang="de-CH" smtClean="0"/>
              <a:t>5</a:t>
            </a:fld>
            <a:endParaRPr lang="de-CH"/>
          </a:p>
        </p:txBody>
      </p:sp>
    </p:spTree>
    <p:extLst>
      <p:ext uri="{BB962C8B-B14F-4D97-AF65-F5344CB8AC3E}">
        <p14:creationId xmlns:p14="http://schemas.microsoft.com/office/powerpoint/2010/main" val="26258484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34</a:t>
            </a:fld>
            <a:endParaRPr lang="de-CH"/>
          </a:p>
        </p:txBody>
      </p:sp>
    </p:spTree>
    <p:extLst>
      <p:ext uri="{BB962C8B-B14F-4D97-AF65-F5344CB8AC3E}">
        <p14:creationId xmlns:p14="http://schemas.microsoft.com/office/powerpoint/2010/main" val="11685922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4" name="Google Shape;22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74860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4" name="Google Shape;22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77625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38</a:t>
            </a:fld>
            <a:endParaRPr lang="de-CH"/>
          </a:p>
        </p:txBody>
      </p:sp>
    </p:spTree>
    <p:extLst>
      <p:ext uri="{BB962C8B-B14F-4D97-AF65-F5344CB8AC3E}">
        <p14:creationId xmlns:p14="http://schemas.microsoft.com/office/powerpoint/2010/main" val="38063927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40</a:t>
            </a:fld>
            <a:endParaRPr lang="de-DE" sz="1000"/>
          </a:p>
        </p:txBody>
      </p:sp>
    </p:spTree>
    <p:extLst>
      <p:ext uri="{BB962C8B-B14F-4D97-AF65-F5344CB8AC3E}">
        <p14:creationId xmlns:p14="http://schemas.microsoft.com/office/powerpoint/2010/main" val="1352971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43</a:t>
            </a:fld>
            <a:endParaRPr lang="de-CH"/>
          </a:p>
        </p:txBody>
      </p:sp>
    </p:spTree>
    <p:extLst>
      <p:ext uri="{BB962C8B-B14F-4D97-AF65-F5344CB8AC3E}">
        <p14:creationId xmlns:p14="http://schemas.microsoft.com/office/powerpoint/2010/main" val="22610277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44</a:t>
            </a:fld>
            <a:endParaRPr lang="de-CH"/>
          </a:p>
        </p:txBody>
      </p:sp>
    </p:spTree>
    <p:extLst>
      <p:ext uri="{BB962C8B-B14F-4D97-AF65-F5344CB8AC3E}">
        <p14:creationId xmlns:p14="http://schemas.microsoft.com/office/powerpoint/2010/main" val="2275890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noProof="0" dirty="0"/>
          </a:p>
        </p:txBody>
      </p:sp>
      <p:sp>
        <p:nvSpPr>
          <p:cNvPr id="4" name="Slide Number Placeholder 3"/>
          <p:cNvSpPr>
            <a:spLocks noGrp="1"/>
          </p:cNvSpPr>
          <p:nvPr>
            <p:ph type="sldNum" sz="quarter" idx="5"/>
          </p:nvPr>
        </p:nvSpPr>
        <p:spPr/>
        <p:txBody>
          <a:bodyPr/>
          <a:lstStyle/>
          <a:p>
            <a:fld id="{574FFD1E-068C-4775-AB61-A06ECF97265E}" type="slidenum">
              <a:rPr lang="de-CH" smtClean="0"/>
              <a:t>6</a:t>
            </a:fld>
            <a:endParaRPr lang="de-CH"/>
          </a:p>
        </p:txBody>
      </p:sp>
    </p:spTree>
    <p:extLst>
      <p:ext uri="{BB962C8B-B14F-4D97-AF65-F5344CB8AC3E}">
        <p14:creationId xmlns:p14="http://schemas.microsoft.com/office/powerpoint/2010/main" val="555727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5"/>
          </p:nvPr>
        </p:nvSpPr>
        <p:spPr/>
        <p:txBody>
          <a:bodyPr/>
          <a:lstStyle/>
          <a:p>
            <a:fld id="{574FFD1E-068C-4775-AB61-A06ECF97265E}" type="slidenum">
              <a:rPr lang="de-CH" smtClean="0"/>
              <a:t>7</a:t>
            </a:fld>
            <a:endParaRPr lang="de-CH"/>
          </a:p>
        </p:txBody>
      </p:sp>
    </p:spTree>
    <p:extLst>
      <p:ext uri="{BB962C8B-B14F-4D97-AF65-F5344CB8AC3E}">
        <p14:creationId xmlns:p14="http://schemas.microsoft.com/office/powerpoint/2010/main" val="1732058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5"/>
          </p:nvPr>
        </p:nvSpPr>
        <p:spPr/>
        <p:txBody>
          <a:bodyPr/>
          <a:lstStyle/>
          <a:p>
            <a:fld id="{574FFD1E-068C-4775-AB61-A06ECF97265E}" type="slidenum">
              <a:rPr lang="de-CH" smtClean="0"/>
              <a:t>8</a:t>
            </a:fld>
            <a:endParaRPr lang="de-CH"/>
          </a:p>
        </p:txBody>
      </p:sp>
    </p:spTree>
    <p:extLst>
      <p:ext uri="{BB962C8B-B14F-4D97-AF65-F5344CB8AC3E}">
        <p14:creationId xmlns:p14="http://schemas.microsoft.com/office/powerpoint/2010/main" val="2008325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5"/>
          </p:nvPr>
        </p:nvSpPr>
        <p:spPr/>
        <p:txBody>
          <a:bodyPr/>
          <a:lstStyle/>
          <a:p>
            <a:fld id="{574FFD1E-068C-4775-AB61-A06ECF97265E}" type="slidenum">
              <a:rPr lang="de-CH" smtClean="0"/>
              <a:t>9</a:t>
            </a:fld>
            <a:endParaRPr lang="de-CH"/>
          </a:p>
        </p:txBody>
      </p:sp>
    </p:spTree>
    <p:extLst>
      <p:ext uri="{BB962C8B-B14F-4D97-AF65-F5344CB8AC3E}">
        <p14:creationId xmlns:p14="http://schemas.microsoft.com/office/powerpoint/2010/main" val="2912116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5"/>
          </p:nvPr>
        </p:nvSpPr>
        <p:spPr/>
        <p:txBody>
          <a:bodyPr/>
          <a:lstStyle/>
          <a:p>
            <a:fld id="{574FFD1E-068C-4775-AB61-A06ECF97265E}" type="slidenum">
              <a:rPr lang="de-CH" smtClean="0"/>
              <a:t>10</a:t>
            </a:fld>
            <a:endParaRPr lang="de-CH"/>
          </a:p>
        </p:txBody>
      </p:sp>
    </p:spTree>
    <p:extLst>
      <p:ext uri="{BB962C8B-B14F-4D97-AF65-F5344CB8AC3E}">
        <p14:creationId xmlns:p14="http://schemas.microsoft.com/office/powerpoint/2010/main" val="167615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12</a:t>
            </a:fld>
            <a:endParaRPr lang="de-CH"/>
          </a:p>
        </p:txBody>
      </p:sp>
    </p:spTree>
    <p:extLst>
      <p:ext uri="{BB962C8B-B14F-4D97-AF65-F5344CB8AC3E}">
        <p14:creationId xmlns:p14="http://schemas.microsoft.com/office/powerpoint/2010/main" val="2261027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E4512-1D3B-4B73-B042-476E6184E8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CH"/>
          </a:p>
        </p:txBody>
      </p:sp>
      <p:sp>
        <p:nvSpPr>
          <p:cNvPr id="3" name="Subtitle 2">
            <a:extLst>
              <a:ext uri="{FF2B5EF4-FFF2-40B4-BE49-F238E27FC236}">
                <a16:creationId xmlns:a16="http://schemas.microsoft.com/office/drawing/2014/main" id="{14168D7F-8149-41A1-BACA-3AE93B5EBA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CH"/>
          </a:p>
        </p:txBody>
      </p:sp>
      <p:sp>
        <p:nvSpPr>
          <p:cNvPr id="4" name="Date Placeholder 3">
            <a:extLst>
              <a:ext uri="{FF2B5EF4-FFF2-40B4-BE49-F238E27FC236}">
                <a16:creationId xmlns:a16="http://schemas.microsoft.com/office/drawing/2014/main" id="{2F31F274-2081-4043-A760-EBE78731B51B}"/>
              </a:ext>
            </a:extLst>
          </p:cNvPr>
          <p:cNvSpPr>
            <a:spLocks noGrp="1"/>
          </p:cNvSpPr>
          <p:nvPr>
            <p:ph type="dt" sz="half" idx="10"/>
          </p:nvPr>
        </p:nvSpPr>
        <p:spPr/>
        <p:txBody>
          <a:bodyPr/>
          <a:lstStyle/>
          <a:p>
            <a:fld id="{9E9B238C-2335-4007-98C9-471C02CC43B6}" type="datetimeFigureOut">
              <a:rPr lang="de-CH" smtClean="0"/>
              <a:t>25.07.2024</a:t>
            </a:fld>
            <a:endParaRPr lang="de-CH"/>
          </a:p>
        </p:txBody>
      </p:sp>
      <p:sp>
        <p:nvSpPr>
          <p:cNvPr id="5" name="Footer Placeholder 4">
            <a:extLst>
              <a:ext uri="{FF2B5EF4-FFF2-40B4-BE49-F238E27FC236}">
                <a16:creationId xmlns:a16="http://schemas.microsoft.com/office/drawing/2014/main" id="{06F4A492-DE76-49D9-B2D6-119D939A6403}"/>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8F859CCC-4F98-451F-BD3B-E72AFDCA696C}"/>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1785822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7D866-2D41-48BC-9DC3-7FEE77BA7CD7}"/>
              </a:ext>
            </a:extLst>
          </p:cNvPr>
          <p:cNvSpPr>
            <a:spLocks noGrp="1"/>
          </p:cNvSpPr>
          <p:nvPr>
            <p:ph type="title"/>
          </p:nvPr>
        </p:nvSpPr>
        <p:spPr/>
        <p:txBody>
          <a:bodyPr/>
          <a:lstStyle/>
          <a:p>
            <a:r>
              <a:rPr lang="en-US"/>
              <a:t>Click to edit Master title style</a:t>
            </a:r>
            <a:endParaRPr lang="de-CH"/>
          </a:p>
        </p:txBody>
      </p:sp>
      <p:sp>
        <p:nvSpPr>
          <p:cNvPr id="3" name="Vertical Text Placeholder 2">
            <a:extLst>
              <a:ext uri="{FF2B5EF4-FFF2-40B4-BE49-F238E27FC236}">
                <a16:creationId xmlns:a16="http://schemas.microsoft.com/office/drawing/2014/main" id="{07477519-4E02-40D8-8B6A-3A512977D4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a:extLst>
              <a:ext uri="{FF2B5EF4-FFF2-40B4-BE49-F238E27FC236}">
                <a16:creationId xmlns:a16="http://schemas.microsoft.com/office/drawing/2014/main" id="{56831AF6-5DD6-4C3B-B500-F46F75D54246}"/>
              </a:ext>
            </a:extLst>
          </p:cNvPr>
          <p:cNvSpPr>
            <a:spLocks noGrp="1"/>
          </p:cNvSpPr>
          <p:nvPr>
            <p:ph type="dt" sz="half" idx="10"/>
          </p:nvPr>
        </p:nvSpPr>
        <p:spPr/>
        <p:txBody>
          <a:bodyPr/>
          <a:lstStyle/>
          <a:p>
            <a:fld id="{9E9B238C-2335-4007-98C9-471C02CC43B6}" type="datetimeFigureOut">
              <a:rPr lang="de-CH" smtClean="0"/>
              <a:t>25.07.2024</a:t>
            </a:fld>
            <a:endParaRPr lang="de-CH"/>
          </a:p>
        </p:txBody>
      </p:sp>
      <p:sp>
        <p:nvSpPr>
          <p:cNvPr id="5" name="Footer Placeholder 4">
            <a:extLst>
              <a:ext uri="{FF2B5EF4-FFF2-40B4-BE49-F238E27FC236}">
                <a16:creationId xmlns:a16="http://schemas.microsoft.com/office/drawing/2014/main" id="{A75992F3-29F5-4955-B2D5-391EC52DB763}"/>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DBDB107A-54F3-441F-911A-3CD57FDE6E72}"/>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394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349AB2-2AB2-43A7-8656-1622691F72C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CH"/>
          </a:p>
        </p:txBody>
      </p:sp>
      <p:sp>
        <p:nvSpPr>
          <p:cNvPr id="3" name="Vertical Text Placeholder 2">
            <a:extLst>
              <a:ext uri="{FF2B5EF4-FFF2-40B4-BE49-F238E27FC236}">
                <a16:creationId xmlns:a16="http://schemas.microsoft.com/office/drawing/2014/main" id="{0E3361E9-F971-441C-8CE6-36B5044224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a:extLst>
              <a:ext uri="{FF2B5EF4-FFF2-40B4-BE49-F238E27FC236}">
                <a16:creationId xmlns:a16="http://schemas.microsoft.com/office/drawing/2014/main" id="{18CF5765-AAA1-4EBA-9889-B58751F154F4}"/>
              </a:ext>
            </a:extLst>
          </p:cNvPr>
          <p:cNvSpPr>
            <a:spLocks noGrp="1"/>
          </p:cNvSpPr>
          <p:nvPr>
            <p:ph type="dt" sz="half" idx="10"/>
          </p:nvPr>
        </p:nvSpPr>
        <p:spPr/>
        <p:txBody>
          <a:bodyPr/>
          <a:lstStyle/>
          <a:p>
            <a:fld id="{9E9B238C-2335-4007-98C9-471C02CC43B6}" type="datetimeFigureOut">
              <a:rPr lang="de-CH" smtClean="0"/>
              <a:t>25.07.2024</a:t>
            </a:fld>
            <a:endParaRPr lang="de-CH"/>
          </a:p>
        </p:txBody>
      </p:sp>
      <p:sp>
        <p:nvSpPr>
          <p:cNvPr id="5" name="Footer Placeholder 4">
            <a:extLst>
              <a:ext uri="{FF2B5EF4-FFF2-40B4-BE49-F238E27FC236}">
                <a16:creationId xmlns:a16="http://schemas.microsoft.com/office/drawing/2014/main" id="{71F360DF-246C-4E18-B36B-0922733683DC}"/>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F8C95E4A-A865-4DAD-8AEC-EE7D584D640C}"/>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27559124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ne Conten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1484784"/>
            <a:ext cx="105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11"/>
          </p:nvPr>
        </p:nvSpPr>
        <p:spPr bwMode="black">
          <a:xfrm rot="16200000">
            <a:off x="-1645334" y="3392999"/>
            <a:ext cx="4105278" cy="287903"/>
          </a:xfrm>
        </p:spPr>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332656"/>
            <a:ext cx="10512000" cy="720000"/>
          </a:xfrm>
        </p:spPr>
        <p:txBody>
          <a:bodyPr/>
          <a:lstStyle>
            <a:lvl1pPr>
              <a:defRPr/>
            </a:lvl1pPr>
          </a:lstStyle>
          <a:p>
            <a:r>
              <a:rPr lang="en-GB"/>
              <a:t>Click to edit title</a:t>
            </a:r>
          </a:p>
        </p:txBody>
      </p:sp>
    </p:spTree>
    <p:extLst>
      <p:ext uri="{BB962C8B-B14F-4D97-AF65-F5344CB8AC3E}">
        <p14:creationId xmlns:p14="http://schemas.microsoft.com/office/powerpoint/2010/main" val="1005672142"/>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icture | Negative">
    <p:spTree>
      <p:nvGrpSpPr>
        <p:cNvPr id="1" name=""/>
        <p:cNvGrpSpPr/>
        <p:nvPr/>
      </p:nvGrpSpPr>
      <p:grpSpPr>
        <a:xfrm>
          <a:off x="0" y="0"/>
          <a:ext cx="0" cy="0"/>
          <a:chOff x="0" y="0"/>
          <a:chExt cx="0" cy="0"/>
        </a:xfrm>
      </p:grpSpPr>
      <p:sp>
        <p:nvSpPr>
          <p:cNvPr id="8" name="Bildplatzhalter 8">
            <a:extLst>
              <a:ext uri="{FF2B5EF4-FFF2-40B4-BE49-F238E27FC236}">
                <a16:creationId xmlns:a16="http://schemas.microsoft.com/office/drawing/2014/main" id="{4CAA1A37-9204-4A25-9054-31917E425592}"/>
              </a:ext>
            </a:extLst>
          </p:cNvPr>
          <p:cNvSpPr>
            <a:spLocks noGrp="1"/>
          </p:cNvSpPr>
          <p:nvPr>
            <p:ph type="pic" sz="quarter" idx="13" hasCustomPrompt="1"/>
          </p:nvPr>
        </p:nvSpPr>
        <p:spPr bwMode="gray">
          <a:xfrm>
            <a:off x="0" y="0"/>
            <a:ext cx="12191999" cy="6858000"/>
          </a:xfrm>
          <a:solidFill>
            <a:srgbClr val="DDE3E7"/>
          </a:solidFill>
        </p:spPr>
        <p:txBody>
          <a:bodyPr lIns="9432000" rIns="504000" bIns="0" anchor="ctr"/>
          <a:lstStyle>
            <a:lvl1pPr marL="0" indent="0" algn="l">
              <a:lnSpc>
                <a:spcPct val="100000"/>
              </a:lnSpc>
              <a:spcBef>
                <a:spcPts val="0"/>
              </a:spcBef>
              <a:spcAft>
                <a:spcPts val="0"/>
              </a:spcAft>
              <a:buFont typeface="Arial" panose="020B0604020202020204" pitchFamily="34" charset="0"/>
              <a:buNone/>
              <a:defRPr sz="1200" b="0">
                <a:latin typeface="+mn-lt"/>
              </a:defRPr>
            </a:lvl1pPr>
            <a:lvl2pPr marL="0" indent="0" algn="ctr">
              <a:lnSpc>
                <a:spcPct val="100000"/>
              </a:lnSpc>
              <a:spcBef>
                <a:spcPts val="0"/>
              </a:spcBef>
              <a:spcAft>
                <a:spcPts val="0"/>
              </a:spcAft>
              <a:buNone/>
              <a:defRPr sz="1200"/>
            </a:lvl2pPr>
            <a:lvl3pPr marL="0" indent="0" algn="ctr">
              <a:lnSpc>
                <a:spcPct val="100000"/>
              </a:lnSpc>
              <a:spcBef>
                <a:spcPts val="0"/>
              </a:spcBef>
              <a:spcAft>
                <a:spcPts val="0"/>
              </a:spcAft>
              <a:buNone/>
              <a:defRPr sz="1200"/>
            </a:lvl3pPr>
            <a:lvl4pPr marL="0" indent="0" algn="ctr">
              <a:lnSpc>
                <a:spcPct val="100000"/>
              </a:lnSpc>
              <a:spcBef>
                <a:spcPts val="0"/>
              </a:spcBef>
              <a:spcAft>
                <a:spcPts val="0"/>
              </a:spcAft>
              <a:buNone/>
              <a:defRPr sz="1200"/>
            </a:lvl4pPr>
            <a:lvl5pPr marL="0" indent="0" algn="ctr">
              <a:lnSpc>
                <a:spcPct val="100000"/>
              </a:lnSpc>
              <a:spcBef>
                <a:spcPts val="0"/>
              </a:spcBef>
              <a:spcAft>
                <a:spcPts val="0"/>
              </a:spcAft>
              <a:buNone/>
              <a:defRPr sz="1200"/>
            </a:lvl5pPr>
            <a:lvl6pPr marL="0" indent="0" algn="ctr">
              <a:lnSpc>
                <a:spcPct val="100000"/>
              </a:lnSpc>
              <a:spcBef>
                <a:spcPts val="0"/>
              </a:spcBef>
              <a:spcAft>
                <a:spcPts val="0"/>
              </a:spcAft>
              <a:buNone/>
              <a:defRPr sz="1200"/>
            </a:lvl6pPr>
            <a:lvl7pPr marL="0" indent="0" algn="ctr">
              <a:lnSpc>
                <a:spcPct val="100000"/>
              </a:lnSpc>
              <a:spcBef>
                <a:spcPts val="0"/>
              </a:spcBef>
              <a:spcAft>
                <a:spcPts val="0"/>
              </a:spcAft>
              <a:buNone/>
              <a:defRPr sz="1200"/>
            </a:lvl7pPr>
            <a:lvl8pPr marL="0" indent="0" algn="ctr">
              <a:lnSpc>
                <a:spcPct val="100000"/>
              </a:lnSpc>
              <a:spcBef>
                <a:spcPts val="0"/>
              </a:spcBef>
              <a:spcAft>
                <a:spcPts val="0"/>
              </a:spcAft>
              <a:buNone/>
              <a:defRPr sz="1200"/>
            </a:lvl8pPr>
            <a:lvl9pPr marL="0" indent="0" algn="ctr">
              <a:lnSpc>
                <a:spcPct val="100000"/>
              </a:lnSpc>
              <a:spcBef>
                <a:spcPts val="0"/>
              </a:spcBef>
              <a:spcAft>
                <a:spcPts val="0"/>
              </a:spcAft>
              <a:buNone/>
              <a:defRPr sz="1200"/>
            </a:lvl9pPr>
          </a:lstStyle>
          <a:p>
            <a:pPr lvl="0"/>
            <a:r>
              <a:rPr lang="en-GB"/>
              <a:t>To add a picture, please right click the image placeholder and bring it to front. </a:t>
            </a:r>
            <a:br>
              <a:rPr lang="en-GB"/>
            </a:br>
            <a:br>
              <a:rPr lang="en-GB"/>
            </a:br>
            <a:r>
              <a:rPr lang="en-GB"/>
              <a:t>You can now insert a picture by clicking on the placeholder image icon. Then click the Reset button on the Home menu tab to send the picture to background.</a:t>
            </a:r>
          </a:p>
        </p:txBody>
      </p:sp>
      <p:sp>
        <p:nvSpPr>
          <p:cNvPr id="10" name="Text Placeholder 5">
            <a:extLst>
              <a:ext uri="{FF2B5EF4-FFF2-40B4-BE49-F238E27FC236}">
                <a16:creationId xmlns:a16="http://schemas.microsoft.com/office/drawing/2014/main" id="{CDB9E957-3F55-4CEB-ABFA-916F4BB161AA}"/>
              </a:ext>
            </a:extLst>
          </p:cNvPr>
          <p:cNvSpPr>
            <a:spLocks noGrp="1" noChangeAspect="1"/>
          </p:cNvSpPr>
          <p:nvPr>
            <p:ph type="body" sz="quarter" idx="15" hasCustomPrompt="1"/>
          </p:nvPr>
        </p:nvSpPr>
        <p:spPr bwMode="gray">
          <a:xfrm>
            <a:off x="263352" y="5120522"/>
            <a:ext cx="234000" cy="1260806"/>
          </a:xfrm>
          <a:blipFill>
            <a:blip r:embed="rId2"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2" name="Titel 1"/>
          <p:cNvSpPr>
            <a:spLocks noGrp="1"/>
          </p:cNvSpPr>
          <p:nvPr>
            <p:ph type="ctrTitle" hasCustomPrompt="1"/>
          </p:nvPr>
        </p:nvSpPr>
        <p:spPr bwMode="gray">
          <a:xfrm>
            <a:off x="1199456" y="333375"/>
            <a:ext cx="8208000" cy="3239002"/>
          </a:xfrm>
        </p:spPr>
        <p:txBody>
          <a:bodyPr tIns="0" bIns="0" anchor="b"/>
          <a:lstStyle>
            <a:lvl1pPr algn="l">
              <a:lnSpc>
                <a:spcPct val="90000"/>
              </a:lnSpc>
              <a:defRPr sz="6600" b="1" i="0" spc="-150" baseline="0">
                <a:solidFill>
                  <a:schemeClr val="bg1"/>
                </a:solidFill>
                <a:latin typeface="+mj-lt"/>
              </a:defRPr>
            </a:lvl1pPr>
          </a:lstStyle>
          <a:p>
            <a:r>
              <a:rPr lang="en-GB"/>
              <a:t>Click to edit title</a:t>
            </a:r>
          </a:p>
        </p:txBody>
      </p:sp>
      <p:sp>
        <p:nvSpPr>
          <p:cNvPr id="3" name="Untertitel 2"/>
          <p:cNvSpPr>
            <a:spLocks noGrp="1"/>
          </p:cNvSpPr>
          <p:nvPr>
            <p:ph type="subTitle" idx="1" hasCustomPrompt="1"/>
          </p:nvPr>
        </p:nvSpPr>
        <p:spPr bwMode="gray">
          <a:xfrm>
            <a:off x="1199456" y="3716313"/>
            <a:ext cx="8208000" cy="720000"/>
          </a:xfrm>
        </p:spPr>
        <p:txBody>
          <a:bodyPr/>
          <a:lstStyle>
            <a:lvl1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1pPr>
            <a:lvl2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2pPr>
            <a:lvl3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3pPr>
            <a:lvl4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4pPr>
            <a:lvl5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5pPr>
            <a:lvl6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6pPr>
            <a:lvl7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7pPr>
            <a:lvl8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8pPr>
            <a:lvl9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9pPr>
          </a:lstStyle>
          <a:p>
            <a:r>
              <a:rPr lang="en-GB"/>
              <a:t>Click to edit subline</a:t>
            </a:r>
          </a:p>
          <a:p>
            <a:pPr lvl="1"/>
            <a:r>
              <a:rPr lang="en-GB"/>
              <a:t>Level 2</a:t>
            </a:r>
          </a:p>
        </p:txBody>
      </p:sp>
      <p:sp>
        <p:nvSpPr>
          <p:cNvPr id="6" name="Text Placeholder 5">
            <a:extLst>
              <a:ext uri="{FF2B5EF4-FFF2-40B4-BE49-F238E27FC236}">
                <a16:creationId xmlns:a16="http://schemas.microsoft.com/office/drawing/2014/main" id="{B82FBF00-184A-445D-86C9-C33582C67623}"/>
              </a:ext>
            </a:extLst>
          </p:cNvPr>
          <p:cNvSpPr>
            <a:spLocks noGrp="1"/>
          </p:cNvSpPr>
          <p:nvPr>
            <p:ph type="body" sz="quarter" idx="14" hasCustomPrompt="1"/>
          </p:nvPr>
        </p:nvSpPr>
        <p:spPr bwMode="gray">
          <a:xfrm>
            <a:off x="255600" y="360000"/>
            <a:ext cx="342000" cy="460800"/>
          </a:xfrm>
          <a:blipFill>
            <a:blip r:embed="rId3"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9" name="Text Placeholder 4">
            <a:extLst>
              <a:ext uri="{FF2B5EF4-FFF2-40B4-BE49-F238E27FC236}">
                <a16:creationId xmlns:a16="http://schemas.microsoft.com/office/drawing/2014/main" id="{E6E9A991-EE31-4DB7-89CA-2351FF78238B}"/>
              </a:ext>
            </a:extLst>
          </p:cNvPr>
          <p:cNvSpPr>
            <a:spLocks noGrp="1"/>
          </p:cNvSpPr>
          <p:nvPr>
            <p:ph type="body" sz="quarter" idx="16" hasCustomPrompt="1"/>
          </p:nvPr>
        </p:nvSpPr>
        <p:spPr>
          <a:xfrm>
            <a:off x="1199456" y="5697252"/>
            <a:ext cx="8208912" cy="684076"/>
          </a:xfrm>
        </p:spPr>
        <p:txBody>
          <a:bodyPr anchor="b"/>
          <a:lstStyle>
            <a:lvl1pPr marL="0" indent="0">
              <a:spcBef>
                <a:spcPts val="0"/>
              </a:spcBef>
              <a:spcAft>
                <a:spcPts val="0"/>
              </a:spcAft>
              <a:buFont typeface="Arial" panose="020B0604020202020204" pitchFamily="34" charset="0"/>
              <a:buNone/>
              <a:defRPr>
                <a:solidFill>
                  <a:schemeClr val="bg1"/>
                </a:solidFill>
              </a:defRPr>
            </a:lvl1pPr>
            <a:lvl2pPr marL="0" indent="0">
              <a:spcBef>
                <a:spcPts val="0"/>
              </a:spcBef>
              <a:spcAft>
                <a:spcPts val="0"/>
              </a:spcAft>
              <a:buNone/>
              <a:defRPr>
                <a:solidFill>
                  <a:schemeClr val="bg1"/>
                </a:solidFill>
              </a:defRPr>
            </a:lvl2pPr>
            <a:lvl3pPr marL="0" indent="0">
              <a:spcBef>
                <a:spcPts val="0"/>
              </a:spcBef>
              <a:spcAft>
                <a:spcPts val="0"/>
              </a:spcAft>
              <a:buNone/>
              <a:defRPr>
                <a:solidFill>
                  <a:schemeClr val="bg1"/>
                </a:solidFill>
              </a:defRPr>
            </a:lvl3pPr>
            <a:lvl4pPr marL="0" indent="0">
              <a:spcBef>
                <a:spcPts val="0"/>
              </a:spcBef>
              <a:spcAft>
                <a:spcPts val="0"/>
              </a:spcAft>
              <a:buNone/>
              <a:defRPr>
                <a:solidFill>
                  <a:schemeClr val="bg1"/>
                </a:solidFill>
              </a:defRPr>
            </a:lvl4pPr>
            <a:lvl5pPr marL="0" indent="0">
              <a:spcBef>
                <a:spcPts val="0"/>
              </a:spcBef>
              <a:spcAft>
                <a:spcPts val="0"/>
              </a:spcAft>
              <a:buNone/>
              <a:defRPr>
                <a:solidFill>
                  <a:schemeClr val="bg1"/>
                </a:solidFill>
              </a:defRPr>
            </a:lvl5pPr>
            <a:lvl6pPr marL="0" indent="0">
              <a:spcBef>
                <a:spcPts val="0"/>
              </a:spcBef>
              <a:spcAft>
                <a:spcPts val="0"/>
              </a:spcAft>
              <a:buNone/>
              <a:defRPr>
                <a:solidFill>
                  <a:schemeClr val="bg1"/>
                </a:solidFill>
              </a:defRPr>
            </a:lvl6pPr>
            <a:lvl7pPr marL="0" indent="0">
              <a:spcBef>
                <a:spcPts val="0"/>
              </a:spcBef>
              <a:spcAft>
                <a:spcPts val="0"/>
              </a:spcAft>
              <a:buNone/>
              <a:defRPr>
                <a:solidFill>
                  <a:schemeClr val="bg1"/>
                </a:solidFill>
              </a:defRPr>
            </a:lvl7pPr>
            <a:lvl8pPr marL="0" indent="0">
              <a:spcBef>
                <a:spcPts val="0"/>
              </a:spcBef>
              <a:spcAft>
                <a:spcPts val="0"/>
              </a:spcAft>
              <a:buNone/>
              <a:defRPr>
                <a:solidFill>
                  <a:schemeClr val="bg1"/>
                </a:solidFill>
              </a:defRPr>
            </a:lvl8pPr>
            <a:lvl9pPr marL="0" indent="0">
              <a:spcBef>
                <a:spcPts val="0"/>
              </a:spcBef>
              <a:spcAft>
                <a:spcPts val="0"/>
              </a:spcAft>
              <a:buNone/>
              <a:defRPr>
                <a:solidFill>
                  <a:schemeClr val="bg1"/>
                </a:solidFill>
              </a:defRPr>
            </a:lvl9pPr>
          </a:lstStyle>
          <a:p>
            <a:r>
              <a:rPr lang="en-GB"/>
              <a:t>C2 Internal</a:t>
            </a:r>
          </a:p>
        </p:txBody>
      </p:sp>
    </p:spTree>
    <p:extLst>
      <p:ext uri="{BB962C8B-B14F-4D97-AF65-F5344CB8AC3E}">
        <p14:creationId xmlns:p14="http://schemas.microsoft.com/office/powerpoint/2010/main" val="411090419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it" smtClean="0"/>
              <a:pPr/>
              <a:t>‹#›</a:t>
            </a:fld>
            <a:endParaRPr lang="it"/>
          </a:p>
        </p:txBody>
      </p:sp>
    </p:spTree>
    <p:extLst>
      <p:ext uri="{BB962C8B-B14F-4D97-AF65-F5344CB8AC3E}">
        <p14:creationId xmlns:p14="http://schemas.microsoft.com/office/powerpoint/2010/main" val="92042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BDF6-FBD2-40AF-9486-BB4A908B2A31}"/>
              </a:ext>
            </a:extLst>
          </p:cNvPr>
          <p:cNvSpPr>
            <a:spLocks noGrp="1"/>
          </p:cNvSpPr>
          <p:nvPr>
            <p:ph type="title"/>
          </p:nvPr>
        </p:nvSpPr>
        <p:spPr/>
        <p:txBody>
          <a:bodyPr/>
          <a:lstStyle/>
          <a:p>
            <a:r>
              <a:rPr lang="en-US"/>
              <a:t>Click to edit Master title style</a:t>
            </a:r>
            <a:endParaRPr lang="de-CH"/>
          </a:p>
        </p:txBody>
      </p:sp>
      <p:sp>
        <p:nvSpPr>
          <p:cNvPr id="3" name="Content Placeholder 2">
            <a:extLst>
              <a:ext uri="{FF2B5EF4-FFF2-40B4-BE49-F238E27FC236}">
                <a16:creationId xmlns:a16="http://schemas.microsoft.com/office/drawing/2014/main" id="{6FAC614F-9AF2-40AF-A811-367A6AFA5E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a:extLst>
              <a:ext uri="{FF2B5EF4-FFF2-40B4-BE49-F238E27FC236}">
                <a16:creationId xmlns:a16="http://schemas.microsoft.com/office/drawing/2014/main" id="{8E787B81-7873-4625-90C6-65B7D39F68FA}"/>
              </a:ext>
            </a:extLst>
          </p:cNvPr>
          <p:cNvSpPr>
            <a:spLocks noGrp="1"/>
          </p:cNvSpPr>
          <p:nvPr>
            <p:ph type="dt" sz="half" idx="10"/>
          </p:nvPr>
        </p:nvSpPr>
        <p:spPr/>
        <p:txBody>
          <a:bodyPr/>
          <a:lstStyle/>
          <a:p>
            <a:fld id="{9E9B238C-2335-4007-98C9-471C02CC43B6}" type="datetimeFigureOut">
              <a:rPr lang="de-CH" smtClean="0"/>
              <a:t>25.07.2024</a:t>
            </a:fld>
            <a:endParaRPr lang="de-CH"/>
          </a:p>
        </p:txBody>
      </p:sp>
      <p:sp>
        <p:nvSpPr>
          <p:cNvPr id="5" name="Footer Placeholder 4">
            <a:extLst>
              <a:ext uri="{FF2B5EF4-FFF2-40B4-BE49-F238E27FC236}">
                <a16:creationId xmlns:a16="http://schemas.microsoft.com/office/drawing/2014/main" id="{7D062558-7E3E-4F68-94CA-8F448DCC8E48}"/>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2A3E61FB-1357-46F5-903C-1994E98B264D}"/>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109938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FD0C7-725B-4BFF-9522-83239C8F81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CH"/>
          </a:p>
        </p:txBody>
      </p:sp>
      <p:sp>
        <p:nvSpPr>
          <p:cNvPr id="3" name="Text Placeholder 2">
            <a:extLst>
              <a:ext uri="{FF2B5EF4-FFF2-40B4-BE49-F238E27FC236}">
                <a16:creationId xmlns:a16="http://schemas.microsoft.com/office/drawing/2014/main" id="{C97E1048-3DC5-4B9C-899F-DED6314AE2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B5DBFD-FBBF-4914-87A2-F3A61F56DED9}"/>
              </a:ext>
            </a:extLst>
          </p:cNvPr>
          <p:cNvSpPr>
            <a:spLocks noGrp="1"/>
          </p:cNvSpPr>
          <p:nvPr>
            <p:ph type="dt" sz="half" idx="10"/>
          </p:nvPr>
        </p:nvSpPr>
        <p:spPr/>
        <p:txBody>
          <a:bodyPr/>
          <a:lstStyle/>
          <a:p>
            <a:fld id="{9E9B238C-2335-4007-98C9-471C02CC43B6}" type="datetimeFigureOut">
              <a:rPr lang="de-CH" smtClean="0"/>
              <a:t>25.07.2024</a:t>
            </a:fld>
            <a:endParaRPr lang="de-CH"/>
          </a:p>
        </p:txBody>
      </p:sp>
      <p:sp>
        <p:nvSpPr>
          <p:cNvPr id="5" name="Footer Placeholder 4">
            <a:extLst>
              <a:ext uri="{FF2B5EF4-FFF2-40B4-BE49-F238E27FC236}">
                <a16:creationId xmlns:a16="http://schemas.microsoft.com/office/drawing/2014/main" id="{EB7571A4-73D2-444B-9013-7EFE083B18DF}"/>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C7CCFB92-7142-4854-ACC6-4129F01E7055}"/>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3390372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36279-2318-4AD6-A5F8-75FAC2F47DDA}"/>
              </a:ext>
            </a:extLst>
          </p:cNvPr>
          <p:cNvSpPr>
            <a:spLocks noGrp="1"/>
          </p:cNvSpPr>
          <p:nvPr>
            <p:ph type="title"/>
          </p:nvPr>
        </p:nvSpPr>
        <p:spPr/>
        <p:txBody>
          <a:bodyPr/>
          <a:lstStyle/>
          <a:p>
            <a:r>
              <a:rPr lang="en-US"/>
              <a:t>Click to edit Master title style</a:t>
            </a:r>
            <a:endParaRPr lang="de-CH"/>
          </a:p>
        </p:txBody>
      </p:sp>
      <p:sp>
        <p:nvSpPr>
          <p:cNvPr id="3" name="Content Placeholder 2">
            <a:extLst>
              <a:ext uri="{FF2B5EF4-FFF2-40B4-BE49-F238E27FC236}">
                <a16:creationId xmlns:a16="http://schemas.microsoft.com/office/drawing/2014/main" id="{7AD0583D-F808-46BC-A112-FEA6430F47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Content Placeholder 3">
            <a:extLst>
              <a:ext uri="{FF2B5EF4-FFF2-40B4-BE49-F238E27FC236}">
                <a16:creationId xmlns:a16="http://schemas.microsoft.com/office/drawing/2014/main" id="{4FE9A202-30E0-43D7-8764-65A6F84FDDA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Date Placeholder 4">
            <a:extLst>
              <a:ext uri="{FF2B5EF4-FFF2-40B4-BE49-F238E27FC236}">
                <a16:creationId xmlns:a16="http://schemas.microsoft.com/office/drawing/2014/main" id="{32791E6B-307F-487A-ACE7-95C6B653CB57}"/>
              </a:ext>
            </a:extLst>
          </p:cNvPr>
          <p:cNvSpPr>
            <a:spLocks noGrp="1"/>
          </p:cNvSpPr>
          <p:nvPr>
            <p:ph type="dt" sz="half" idx="10"/>
          </p:nvPr>
        </p:nvSpPr>
        <p:spPr/>
        <p:txBody>
          <a:bodyPr/>
          <a:lstStyle/>
          <a:p>
            <a:fld id="{9E9B238C-2335-4007-98C9-471C02CC43B6}" type="datetimeFigureOut">
              <a:rPr lang="de-CH" smtClean="0"/>
              <a:t>25.07.2024</a:t>
            </a:fld>
            <a:endParaRPr lang="de-CH"/>
          </a:p>
        </p:txBody>
      </p:sp>
      <p:sp>
        <p:nvSpPr>
          <p:cNvPr id="6" name="Footer Placeholder 5">
            <a:extLst>
              <a:ext uri="{FF2B5EF4-FFF2-40B4-BE49-F238E27FC236}">
                <a16:creationId xmlns:a16="http://schemas.microsoft.com/office/drawing/2014/main" id="{2621F60B-CB79-4100-B5DF-1E9EA55C1EE4}"/>
              </a:ext>
            </a:extLst>
          </p:cNvPr>
          <p:cNvSpPr>
            <a:spLocks noGrp="1"/>
          </p:cNvSpPr>
          <p:nvPr>
            <p:ph type="ftr" sz="quarter" idx="11"/>
          </p:nvPr>
        </p:nvSpPr>
        <p:spPr/>
        <p:txBody>
          <a:bodyPr/>
          <a:lstStyle/>
          <a:p>
            <a:endParaRPr lang="de-CH"/>
          </a:p>
        </p:txBody>
      </p:sp>
      <p:sp>
        <p:nvSpPr>
          <p:cNvPr id="7" name="Slide Number Placeholder 6">
            <a:extLst>
              <a:ext uri="{FF2B5EF4-FFF2-40B4-BE49-F238E27FC236}">
                <a16:creationId xmlns:a16="http://schemas.microsoft.com/office/drawing/2014/main" id="{8193C06A-1F3A-41DA-8ED0-F1B0534320A5}"/>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378735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837BF-12E0-4609-8885-BA3B61207024}"/>
              </a:ext>
            </a:extLst>
          </p:cNvPr>
          <p:cNvSpPr>
            <a:spLocks noGrp="1"/>
          </p:cNvSpPr>
          <p:nvPr>
            <p:ph type="title"/>
          </p:nvPr>
        </p:nvSpPr>
        <p:spPr>
          <a:xfrm>
            <a:off x="839788" y="365125"/>
            <a:ext cx="10515600" cy="1325563"/>
          </a:xfrm>
        </p:spPr>
        <p:txBody>
          <a:bodyPr/>
          <a:lstStyle/>
          <a:p>
            <a:r>
              <a:rPr lang="en-US"/>
              <a:t>Click to edit Master title style</a:t>
            </a:r>
            <a:endParaRPr lang="de-CH"/>
          </a:p>
        </p:txBody>
      </p:sp>
      <p:sp>
        <p:nvSpPr>
          <p:cNvPr id="3" name="Text Placeholder 2">
            <a:extLst>
              <a:ext uri="{FF2B5EF4-FFF2-40B4-BE49-F238E27FC236}">
                <a16:creationId xmlns:a16="http://schemas.microsoft.com/office/drawing/2014/main" id="{41D6F202-5F12-4652-B24C-DE18E1A337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BF7499-BB9D-474C-80E4-FBDD9AF94F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Text Placeholder 4">
            <a:extLst>
              <a:ext uri="{FF2B5EF4-FFF2-40B4-BE49-F238E27FC236}">
                <a16:creationId xmlns:a16="http://schemas.microsoft.com/office/drawing/2014/main" id="{1FE8ABCD-03D9-487D-A401-5C46542B96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90E7B8-775C-4651-8505-06EEF69C7C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7" name="Date Placeholder 6">
            <a:extLst>
              <a:ext uri="{FF2B5EF4-FFF2-40B4-BE49-F238E27FC236}">
                <a16:creationId xmlns:a16="http://schemas.microsoft.com/office/drawing/2014/main" id="{5EE55546-7C7E-4AE1-B224-70E058A04CB8}"/>
              </a:ext>
            </a:extLst>
          </p:cNvPr>
          <p:cNvSpPr>
            <a:spLocks noGrp="1"/>
          </p:cNvSpPr>
          <p:nvPr>
            <p:ph type="dt" sz="half" idx="10"/>
          </p:nvPr>
        </p:nvSpPr>
        <p:spPr/>
        <p:txBody>
          <a:bodyPr/>
          <a:lstStyle/>
          <a:p>
            <a:fld id="{9E9B238C-2335-4007-98C9-471C02CC43B6}" type="datetimeFigureOut">
              <a:rPr lang="de-CH" smtClean="0"/>
              <a:t>25.07.2024</a:t>
            </a:fld>
            <a:endParaRPr lang="de-CH"/>
          </a:p>
        </p:txBody>
      </p:sp>
      <p:sp>
        <p:nvSpPr>
          <p:cNvPr id="8" name="Footer Placeholder 7">
            <a:extLst>
              <a:ext uri="{FF2B5EF4-FFF2-40B4-BE49-F238E27FC236}">
                <a16:creationId xmlns:a16="http://schemas.microsoft.com/office/drawing/2014/main" id="{0A87DA8F-0A89-45FF-A3CC-8973287CFF46}"/>
              </a:ext>
            </a:extLst>
          </p:cNvPr>
          <p:cNvSpPr>
            <a:spLocks noGrp="1"/>
          </p:cNvSpPr>
          <p:nvPr>
            <p:ph type="ftr" sz="quarter" idx="11"/>
          </p:nvPr>
        </p:nvSpPr>
        <p:spPr/>
        <p:txBody>
          <a:bodyPr/>
          <a:lstStyle/>
          <a:p>
            <a:endParaRPr lang="de-CH"/>
          </a:p>
        </p:txBody>
      </p:sp>
      <p:sp>
        <p:nvSpPr>
          <p:cNvPr id="9" name="Slide Number Placeholder 8">
            <a:extLst>
              <a:ext uri="{FF2B5EF4-FFF2-40B4-BE49-F238E27FC236}">
                <a16:creationId xmlns:a16="http://schemas.microsoft.com/office/drawing/2014/main" id="{D52A632D-9625-4B76-A006-24C009E135AD}"/>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3800053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2A4D9-592C-47DB-A38B-6773D38A3113}"/>
              </a:ext>
            </a:extLst>
          </p:cNvPr>
          <p:cNvSpPr>
            <a:spLocks noGrp="1"/>
          </p:cNvSpPr>
          <p:nvPr>
            <p:ph type="title"/>
          </p:nvPr>
        </p:nvSpPr>
        <p:spPr/>
        <p:txBody>
          <a:bodyPr/>
          <a:lstStyle/>
          <a:p>
            <a:r>
              <a:rPr lang="en-US"/>
              <a:t>Click to edit Master title style</a:t>
            </a:r>
            <a:endParaRPr lang="de-CH"/>
          </a:p>
        </p:txBody>
      </p:sp>
      <p:sp>
        <p:nvSpPr>
          <p:cNvPr id="3" name="Date Placeholder 2">
            <a:extLst>
              <a:ext uri="{FF2B5EF4-FFF2-40B4-BE49-F238E27FC236}">
                <a16:creationId xmlns:a16="http://schemas.microsoft.com/office/drawing/2014/main" id="{30F8F040-BDDF-4877-8526-169F2DA14C15}"/>
              </a:ext>
            </a:extLst>
          </p:cNvPr>
          <p:cNvSpPr>
            <a:spLocks noGrp="1"/>
          </p:cNvSpPr>
          <p:nvPr>
            <p:ph type="dt" sz="half" idx="10"/>
          </p:nvPr>
        </p:nvSpPr>
        <p:spPr/>
        <p:txBody>
          <a:bodyPr/>
          <a:lstStyle/>
          <a:p>
            <a:fld id="{9E9B238C-2335-4007-98C9-471C02CC43B6}" type="datetimeFigureOut">
              <a:rPr lang="de-CH" smtClean="0"/>
              <a:t>25.07.2024</a:t>
            </a:fld>
            <a:endParaRPr lang="de-CH"/>
          </a:p>
        </p:txBody>
      </p:sp>
      <p:sp>
        <p:nvSpPr>
          <p:cNvPr id="4" name="Footer Placeholder 3">
            <a:extLst>
              <a:ext uri="{FF2B5EF4-FFF2-40B4-BE49-F238E27FC236}">
                <a16:creationId xmlns:a16="http://schemas.microsoft.com/office/drawing/2014/main" id="{7E90B3BB-C496-4AF5-8EB6-7559F47A6841}"/>
              </a:ext>
            </a:extLst>
          </p:cNvPr>
          <p:cNvSpPr>
            <a:spLocks noGrp="1"/>
          </p:cNvSpPr>
          <p:nvPr>
            <p:ph type="ftr" sz="quarter" idx="11"/>
          </p:nvPr>
        </p:nvSpPr>
        <p:spPr/>
        <p:txBody>
          <a:bodyPr/>
          <a:lstStyle/>
          <a:p>
            <a:endParaRPr lang="de-CH"/>
          </a:p>
        </p:txBody>
      </p:sp>
      <p:sp>
        <p:nvSpPr>
          <p:cNvPr id="5" name="Slide Number Placeholder 4">
            <a:extLst>
              <a:ext uri="{FF2B5EF4-FFF2-40B4-BE49-F238E27FC236}">
                <a16:creationId xmlns:a16="http://schemas.microsoft.com/office/drawing/2014/main" id="{87FE77DB-3A65-40BB-95CE-131D701F68B3}"/>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2749343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86202C-9526-41D5-A80B-2DF289677874}"/>
              </a:ext>
            </a:extLst>
          </p:cNvPr>
          <p:cNvSpPr>
            <a:spLocks noGrp="1"/>
          </p:cNvSpPr>
          <p:nvPr>
            <p:ph type="dt" sz="half" idx="10"/>
          </p:nvPr>
        </p:nvSpPr>
        <p:spPr/>
        <p:txBody>
          <a:bodyPr/>
          <a:lstStyle/>
          <a:p>
            <a:fld id="{9E9B238C-2335-4007-98C9-471C02CC43B6}" type="datetimeFigureOut">
              <a:rPr lang="de-CH" smtClean="0"/>
              <a:t>25.07.2024</a:t>
            </a:fld>
            <a:endParaRPr lang="de-CH"/>
          </a:p>
        </p:txBody>
      </p:sp>
      <p:sp>
        <p:nvSpPr>
          <p:cNvPr id="3" name="Footer Placeholder 2">
            <a:extLst>
              <a:ext uri="{FF2B5EF4-FFF2-40B4-BE49-F238E27FC236}">
                <a16:creationId xmlns:a16="http://schemas.microsoft.com/office/drawing/2014/main" id="{1E3DB588-08C7-4A6C-AB92-AA66E93DA399}"/>
              </a:ext>
            </a:extLst>
          </p:cNvPr>
          <p:cNvSpPr>
            <a:spLocks noGrp="1"/>
          </p:cNvSpPr>
          <p:nvPr>
            <p:ph type="ftr" sz="quarter" idx="11"/>
          </p:nvPr>
        </p:nvSpPr>
        <p:spPr/>
        <p:txBody>
          <a:bodyPr/>
          <a:lstStyle/>
          <a:p>
            <a:endParaRPr lang="de-CH"/>
          </a:p>
        </p:txBody>
      </p:sp>
      <p:sp>
        <p:nvSpPr>
          <p:cNvPr id="4" name="Slide Number Placeholder 3">
            <a:extLst>
              <a:ext uri="{FF2B5EF4-FFF2-40B4-BE49-F238E27FC236}">
                <a16:creationId xmlns:a16="http://schemas.microsoft.com/office/drawing/2014/main" id="{726035E7-88C8-4D96-B785-776340A7BD1B}"/>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3458112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C2E0B-BAAE-488E-8A9B-5E2F972818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CH"/>
          </a:p>
        </p:txBody>
      </p:sp>
      <p:sp>
        <p:nvSpPr>
          <p:cNvPr id="3" name="Content Placeholder 2">
            <a:extLst>
              <a:ext uri="{FF2B5EF4-FFF2-40B4-BE49-F238E27FC236}">
                <a16:creationId xmlns:a16="http://schemas.microsoft.com/office/drawing/2014/main" id="{308C22BD-ADB1-4F08-B9D6-E993F811FC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Text Placeholder 3">
            <a:extLst>
              <a:ext uri="{FF2B5EF4-FFF2-40B4-BE49-F238E27FC236}">
                <a16:creationId xmlns:a16="http://schemas.microsoft.com/office/drawing/2014/main" id="{CB329BCF-9547-4664-BC89-023CF460CD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B46FE1-476B-4893-8CD9-264AC97F89A0}"/>
              </a:ext>
            </a:extLst>
          </p:cNvPr>
          <p:cNvSpPr>
            <a:spLocks noGrp="1"/>
          </p:cNvSpPr>
          <p:nvPr>
            <p:ph type="dt" sz="half" idx="10"/>
          </p:nvPr>
        </p:nvSpPr>
        <p:spPr/>
        <p:txBody>
          <a:bodyPr/>
          <a:lstStyle/>
          <a:p>
            <a:fld id="{9E9B238C-2335-4007-98C9-471C02CC43B6}" type="datetimeFigureOut">
              <a:rPr lang="de-CH" smtClean="0"/>
              <a:t>25.07.2024</a:t>
            </a:fld>
            <a:endParaRPr lang="de-CH"/>
          </a:p>
        </p:txBody>
      </p:sp>
      <p:sp>
        <p:nvSpPr>
          <p:cNvPr id="6" name="Footer Placeholder 5">
            <a:extLst>
              <a:ext uri="{FF2B5EF4-FFF2-40B4-BE49-F238E27FC236}">
                <a16:creationId xmlns:a16="http://schemas.microsoft.com/office/drawing/2014/main" id="{7235B88A-2D78-46C2-BBA5-A7E4B6C778E0}"/>
              </a:ext>
            </a:extLst>
          </p:cNvPr>
          <p:cNvSpPr>
            <a:spLocks noGrp="1"/>
          </p:cNvSpPr>
          <p:nvPr>
            <p:ph type="ftr" sz="quarter" idx="11"/>
          </p:nvPr>
        </p:nvSpPr>
        <p:spPr/>
        <p:txBody>
          <a:bodyPr/>
          <a:lstStyle/>
          <a:p>
            <a:endParaRPr lang="de-CH"/>
          </a:p>
        </p:txBody>
      </p:sp>
      <p:sp>
        <p:nvSpPr>
          <p:cNvPr id="7" name="Slide Number Placeholder 6">
            <a:extLst>
              <a:ext uri="{FF2B5EF4-FFF2-40B4-BE49-F238E27FC236}">
                <a16:creationId xmlns:a16="http://schemas.microsoft.com/office/drawing/2014/main" id="{1CFBCD13-0D0A-4531-9C78-280B19232CD6}"/>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1848955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82F91-0DE7-463A-B320-CFD88985B9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CH"/>
          </a:p>
        </p:txBody>
      </p:sp>
      <p:sp>
        <p:nvSpPr>
          <p:cNvPr id="3" name="Picture Placeholder 2">
            <a:extLst>
              <a:ext uri="{FF2B5EF4-FFF2-40B4-BE49-F238E27FC236}">
                <a16:creationId xmlns:a16="http://schemas.microsoft.com/office/drawing/2014/main" id="{DA8FAE06-08B0-40A8-8F3E-C20E2667A7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CH"/>
          </a:p>
        </p:txBody>
      </p:sp>
      <p:sp>
        <p:nvSpPr>
          <p:cNvPr id="4" name="Text Placeholder 3">
            <a:extLst>
              <a:ext uri="{FF2B5EF4-FFF2-40B4-BE49-F238E27FC236}">
                <a16:creationId xmlns:a16="http://schemas.microsoft.com/office/drawing/2014/main" id="{F52DC7CF-A958-437D-97CD-D3E81DB923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C2DCF7-E5CF-40ED-9C23-5F54FB7C501D}"/>
              </a:ext>
            </a:extLst>
          </p:cNvPr>
          <p:cNvSpPr>
            <a:spLocks noGrp="1"/>
          </p:cNvSpPr>
          <p:nvPr>
            <p:ph type="dt" sz="half" idx="10"/>
          </p:nvPr>
        </p:nvSpPr>
        <p:spPr/>
        <p:txBody>
          <a:bodyPr/>
          <a:lstStyle/>
          <a:p>
            <a:fld id="{9E9B238C-2335-4007-98C9-471C02CC43B6}" type="datetimeFigureOut">
              <a:rPr lang="de-CH" smtClean="0"/>
              <a:t>25.07.2024</a:t>
            </a:fld>
            <a:endParaRPr lang="de-CH"/>
          </a:p>
        </p:txBody>
      </p:sp>
      <p:sp>
        <p:nvSpPr>
          <p:cNvPr id="6" name="Footer Placeholder 5">
            <a:extLst>
              <a:ext uri="{FF2B5EF4-FFF2-40B4-BE49-F238E27FC236}">
                <a16:creationId xmlns:a16="http://schemas.microsoft.com/office/drawing/2014/main" id="{46B598A1-F516-4BF3-A1DB-EFB3FD805F93}"/>
              </a:ext>
            </a:extLst>
          </p:cNvPr>
          <p:cNvSpPr>
            <a:spLocks noGrp="1"/>
          </p:cNvSpPr>
          <p:nvPr>
            <p:ph type="ftr" sz="quarter" idx="11"/>
          </p:nvPr>
        </p:nvSpPr>
        <p:spPr/>
        <p:txBody>
          <a:bodyPr/>
          <a:lstStyle/>
          <a:p>
            <a:endParaRPr lang="de-CH"/>
          </a:p>
        </p:txBody>
      </p:sp>
      <p:sp>
        <p:nvSpPr>
          <p:cNvPr id="7" name="Slide Number Placeholder 6">
            <a:extLst>
              <a:ext uri="{FF2B5EF4-FFF2-40B4-BE49-F238E27FC236}">
                <a16:creationId xmlns:a16="http://schemas.microsoft.com/office/drawing/2014/main" id="{24DCE8FE-0171-448F-8772-43B1E4122EF1}"/>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3540261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CDFDE9-18F4-48C4-A401-3E984B3925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CH"/>
          </a:p>
        </p:txBody>
      </p:sp>
      <p:sp>
        <p:nvSpPr>
          <p:cNvPr id="3" name="Text Placeholder 2">
            <a:extLst>
              <a:ext uri="{FF2B5EF4-FFF2-40B4-BE49-F238E27FC236}">
                <a16:creationId xmlns:a16="http://schemas.microsoft.com/office/drawing/2014/main" id="{E517C9F2-47EC-46EF-9DAA-721B9E5EF3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a:extLst>
              <a:ext uri="{FF2B5EF4-FFF2-40B4-BE49-F238E27FC236}">
                <a16:creationId xmlns:a16="http://schemas.microsoft.com/office/drawing/2014/main" id="{B3B2DCEB-FFB0-4E16-B62A-C5FBA3476A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9B238C-2335-4007-98C9-471C02CC43B6}" type="datetimeFigureOut">
              <a:rPr lang="de-CH" smtClean="0"/>
              <a:t>25.07.2024</a:t>
            </a:fld>
            <a:endParaRPr lang="de-CH"/>
          </a:p>
        </p:txBody>
      </p:sp>
      <p:sp>
        <p:nvSpPr>
          <p:cNvPr id="5" name="Footer Placeholder 4">
            <a:extLst>
              <a:ext uri="{FF2B5EF4-FFF2-40B4-BE49-F238E27FC236}">
                <a16:creationId xmlns:a16="http://schemas.microsoft.com/office/drawing/2014/main" id="{028C72CA-B967-43BF-81A8-8AE258386D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a:extLst>
              <a:ext uri="{FF2B5EF4-FFF2-40B4-BE49-F238E27FC236}">
                <a16:creationId xmlns:a16="http://schemas.microsoft.com/office/drawing/2014/main" id="{EDD67793-ADCE-4178-B0C6-9992EC74B2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4AC485-25DE-431E-B345-9C0A15BB7F8A}" type="slidenum">
              <a:rPr lang="de-CH" smtClean="0"/>
              <a:t>‹#›</a:t>
            </a:fld>
            <a:endParaRPr lang="de-CH"/>
          </a:p>
        </p:txBody>
      </p:sp>
    </p:spTree>
    <p:extLst>
      <p:ext uri="{BB962C8B-B14F-4D97-AF65-F5344CB8AC3E}">
        <p14:creationId xmlns:p14="http://schemas.microsoft.com/office/powerpoint/2010/main" val="15759566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8.xml"/><Relationship Id="rId7" Type="http://schemas.openxmlformats.org/officeDocument/2006/relationships/image" Target="../media/image24.svg"/><Relationship Id="rId2" Type="http://schemas.openxmlformats.org/officeDocument/2006/relationships/slideLayout" Target="../slideLayouts/slideLayout12.xml"/><Relationship Id="rId1" Type="http://schemas.openxmlformats.org/officeDocument/2006/relationships/tags" Target="../tags/tag9.xml"/><Relationship Id="rId6" Type="http://schemas.openxmlformats.org/officeDocument/2006/relationships/image" Target="../media/image23.png"/><Relationship Id="rId5" Type="http://schemas.openxmlformats.org/officeDocument/2006/relationships/image" Target="../media/image22.svg"/><Relationship Id="rId10" Type="http://schemas.openxmlformats.org/officeDocument/2006/relationships/image" Target="../media/image8.png"/><Relationship Id="rId4" Type="http://schemas.openxmlformats.org/officeDocument/2006/relationships/image" Target="../media/image21.png"/><Relationship Id="rId9" Type="http://schemas.openxmlformats.org/officeDocument/2006/relationships/image" Target="../media/image26.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5.png"/><Relationship Id="rId18" Type="http://schemas.openxmlformats.org/officeDocument/2006/relationships/image" Target="../media/image10.png"/><Relationship Id="rId26" Type="http://schemas.openxmlformats.org/officeDocument/2006/relationships/hyperlink" Target="https://datatracker.ietf.org/doc/html/rfc9160" TargetMode="External"/><Relationship Id="rId39" Type="http://schemas.openxmlformats.org/officeDocument/2006/relationships/hyperlink" Target="https://datatracker.ietf.org/doc/html/draft-ietf-netconf-yang-notifications-versioning" TargetMode="External"/><Relationship Id="rId3" Type="http://schemas.openxmlformats.org/officeDocument/2006/relationships/tags" Target="../tags/tag3.xml"/><Relationship Id="rId21" Type="http://schemas.openxmlformats.org/officeDocument/2006/relationships/hyperlink" Target="https://datatracker.ietf.org/doc/html/draft-netana-nmop-network-anomaly-lifecycle" TargetMode="External"/><Relationship Id="rId34" Type="http://schemas.openxmlformats.org/officeDocument/2006/relationships/hyperlink" Target="https://datatracker.ietf.org/doc/html/rfc8639" TargetMode="External"/><Relationship Id="rId42" Type="http://schemas.openxmlformats.org/officeDocument/2006/relationships/hyperlink" Target="https://datatracker.ietf.org/doc/html/draft-netana-nmop-yang-message-broker-integration" TargetMode="External"/><Relationship Id="rId7" Type="http://schemas.openxmlformats.org/officeDocument/2006/relationships/tags" Target="../tags/tag7.xml"/><Relationship Id="rId12" Type="http://schemas.openxmlformats.org/officeDocument/2006/relationships/image" Target="../media/image4.svg"/><Relationship Id="rId17" Type="http://schemas.openxmlformats.org/officeDocument/2006/relationships/image" Target="../media/image9.png"/><Relationship Id="rId25" Type="http://schemas.openxmlformats.org/officeDocument/2006/relationships/hyperlink" Target="https://datatracker.ietf.org/doc/html/rfc9487" TargetMode="External"/><Relationship Id="rId33" Type="http://schemas.openxmlformats.org/officeDocument/2006/relationships/hyperlink" Target="https://datatracker.ietf.org/doc/html/draft-lucente-grow-bmp-rel" TargetMode="External"/><Relationship Id="rId38" Type="http://schemas.openxmlformats.org/officeDocument/2006/relationships/hyperlink" Target="https://datatracker.ietf.org/doc/html/draft-ahuang-netconf-notif-yang" TargetMode="External"/><Relationship Id="rId2" Type="http://schemas.openxmlformats.org/officeDocument/2006/relationships/tags" Target="../tags/tag2.xml"/><Relationship Id="rId16" Type="http://schemas.openxmlformats.org/officeDocument/2006/relationships/image" Target="../media/image8.png"/><Relationship Id="rId20" Type="http://schemas.openxmlformats.org/officeDocument/2006/relationships/hyperlink" Target="https://datatracker.ietf.org/doc/html/draft-netana-nmop-network-anomaly-semantics" TargetMode="External"/><Relationship Id="rId29" Type="http://schemas.openxmlformats.org/officeDocument/2006/relationships/hyperlink" Target="https://datatracker.ietf.org/doc/html/rfc8671" TargetMode="External"/><Relationship Id="rId41" Type="http://schemas.openxmlformats.org/officeDocument/2006/relationships/hyperlink" Target="https://datatracker.ietf.org/doc/html/draft-tgraf-netconf-yang-push-observation-time" TargetMode="Externa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3.png"/><Relationship Id="rId24" Type="http://schemas.openxmlformats.org/officeDocument/2006/relationships/hyperlink" Target="https://datatracker.ietf.org/doc/html/rfc7011" TargetMode="External"/><Relationship Id="rId32" Type="http://schemas.openxmlformats.org/officeDocument/2006/relationships/hyperlink" Target="https://datatracker.ietf.org/doc/html/draft-ietf-grow-bmp-path-marking-tlv" TargetMode="External"/><Relationship Id="rId37" Type="http://schemas.openxmlformats.org/officeDocument/2006/relationships/hyperlink" Target="https://datatracker.ietf.org/doc/html/draft-ietf-netconf-distributed-notif" TargetMode="External"/><Relationship Id="rId40" Type="http://schemas.openxmlformats.org/officeDocument/2006/relationships/hyperlink" Target="https://datatracker.ietf.org/doc/html/draft-tgraf-netconf-notif-sequencing" TargetMode="External"/><Relationship Id="rId5" Type="http://schemas.openxmlformats.org/officeDocument/2006/relationships/tags" Target="../tags/tag5.xml"/><Relationship Id="rId15" Type="http://schemas.openxmlformats.org/officeDocument/2006/relationships/image" Target="../media/image7.png"/><Relationship Id="rId23" Type="http://schemas.openxmlformats.org/officeDocument/2006/relationships/hyperlink" Target="https://datatracker.ietf.org/doc/html/draft-netana-nmop-network-anomaly-architecture" TargetMode="External"/><Relationship Id="rId28" Type="http://schemas.openxmlformats.org/officeDocument/2006/relationships/hyperlink" Target="https://datatracker.ietf.org/doc/html/rfc7854" TargetMode="External"/><Relationship Id="rId36" Type="http://schemas.openxmlformats.org/officeDocument/2006/relationships/hyperlink" Target="https://datatracker.ietf.org/doc/html/draft-ietf-netconf-udp-notif" TargetMode="External"/><Relationship Id="rId10" Type="http://schemas.openxmlformats.org/officeDocument/2006/relationships/notesSlide" Target="../notesSlides/notesSlide1.xml"/><Relationship Id="rId19" Type="http://schemas.openxmlformats.org/officeDocument/2006/relationships/image" Target="../media/image11.png"/><Relationship Id="rId31" Type="http://schemas.openxmlformats.org/officeDocument/2006/relationships/hyperlink" Target="https://datatracker.ietf.org/doc/html/draft-ietf-grow-bmp-tlv" TargetMode="External"/><Relationship Id="rId4" Type="http://schemas.openxmlformats.org/officeDocument/2006/relationships/tags" Target="../tags/tag4.xml"/><Relationship Id="rId9" Type="http://schemas.openxmlformats.org/officeDocument/2006/relationships/slideLayout" Target="../slideLayouts/slideLayout12.xml"/><Relationship Id="rId14" Type="http://schemas.openxmlformats.org/officeDocument/2006/relationships/image" Target="../media/image6.png"/><Relationship Id="rId22" Type="http://schemas.openxmlformats.org/officeDocument/2006/relationships/hyperlink" Target="https://datatracker.ietf.org/doc/html/rfc8632" TargetMode="External"/><Relationship Id="rId27" Type="http://schemas.openxmlformats.org/officeDocument/2006/relationships/hyperlink" Target="https://datatracker.ietf.org/doc/html/draft-ietf-opsawg-ipfix-on-path-telemetry" TargetMode="External"/><Relationship Id="rId30" Type="http://schemas.openxmlformats.org/officeDocument/2006/relationships/hyperlink" Target="https://datatracker.ietf.org/doc/html/rfc9069" TargetMode="External"/><Relationship Id="rId35" Type="http://schemas.openxmlformats.org/officeDocument/2006/relationships/hyperlink" Target="https://datatracker.ietf.org/doc/html/rfc8641"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sv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 Id="rId9" Type="http://schemas.openxmlformats.org/officeDocument/2006/relationships/image" Target="../media/image52.sv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52.sv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52.svg"/></Relationships>
</file>

<file path=ppt/slides/_rels/slide33.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56.png"/><Relationship Id="rId4" Type="http://schemas.openxmlformats.org/officeDocument/2006/relationships/image" Target="../media/image50.svg"/><Relationship Id="rId9" Type="http://schemas.openxmlformats.org/officeDocument/2006/relationships/image" Target="../media/image55.png"/></Relationships>
</file>

<file path=ppt/slides/_rels/slide3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7.png"/><Relationship Id="rId7" Type="http://schemas.openxmlformats.org/officeDocument/2006/relationships/image" Target="../media/image59.sv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58.png"/><Relationship Id="rId11" Type="http://schemas.openxmlformats.org/officeDocument/2006/relationships/image" Target="../media/image48.svg"/><Relationship Id="rId5" Type="http://schemas.openxmlformats.org/officeDocument/2006/relationships/image" Target="../media/image50.svg"/><Relationship Id="rId10" Type="http://schemas.openxmlformats.org/officeDocument/2006/relationships/image" Target="../media/image47.png"/><Relationship Id="rId4" Type="http://schemas.openxmlformats.org/officeDocument/2006/relationships/image" Target="../media/image49.png"/><Relationship Id="rId9" Type="http://schemas.openxmlformats.org/officeDocument/2006/relationships/image" Target="../media/image52.svg"/></Relationships>
</file>

<file path=ppt/slides/_rels/slide3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Layout" Target="../slideLayouts/slideLayout12.xml"/><Relationship Id="rId7" Type="http://schemas.openxmlformats.org/officeDocument/2006/relationships/hyperlink" Target="https://datatracker.ietf.org/doc/html/draft-ietf-grow-bmp-path-marking-tlv" TargetMode="Externa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hyperlink" Target="https://datatracker.ietf.org/doc/html/draft-lucente-grow-bmp-rel" TargetMode="External"/><Relationship Id="rId5" Type="http://schemas.openxmlformats.org/officeDocument/2006/relationships/hyperlink" Target="https://datatracker.ietf.org/doc/html/rfc8671" TargetMode="External"/><Relationship Id="rId4" Type="http://schemas.openxmlformats.org/officeDocument/2006/relationships/hyperlink" Target="https://datatracker.ietf.org/doc/html/draft-boucadair-nmop-rfc3535-20years-later-02#section-4.7" TargetMode="External"/><Relationship Id="rId9" Type="http://schemas.openxmlformats.org/officeDocument/2006/relationships/image" Target="../media/image50.sv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chart" Target="../charts/chart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chart" Target="../charts/chart2.xml"/></Relationships>
</file>

<file path=ppt/slides/_rels/slide38.xml.rels><?xml version="1.0" encoding="UTF-8" standalone="yes"?>
<Relationships xmlns="http://schemas.openxmlformats.org/package/2006/relationships"><Relationship Id="rId3" Type="http://schemas.openxmlformats.org/officeDocument/2006/relationships/hyperlink" Target="https://datatracker.ietf.org/doc/html/draft-ietf-nmop-terminology" TargetMode="External"/><Relationship Id="rId7" Type="http://schemas.openxmlformats.org/officeDocument/2006/relationships/hyperlink" Target="https://datatracker.ietf.org/doc/html/draft-netana-nmop-network-anomaly-lifecycle"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hyperlink" Target="https://datatracker.ietf.org/doc/html/draft-netana-nmop-network-anomaly-architecture-00" TargetMode="External"/><Relationship Id="rId5" Type="http://schemas.openxmlformats.org/officeDocument/2006/relationships/hyperlink" Target="https://datatracker.ietf.org/doc/html/draft-netana-nmop-network-anomaly-semantics" TargetMode="External"/><Relationship Id="rId4" Type="http://schemas.openxmlformats.org/officeDocument/2006/relationships/hyperlink" Target="https://datatracker.ietf.org/doc/html/draft-netana-nmop-network-anomaly-architecture"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hal.science/hal-04655324" TargetMode="External"/><Relationship Id="rId2" Type="http://schemas.openxmlformats.org/officeDocument/2006/relationships/hyperlink" Target="http://hal.science/hal-04307611" TargetMode="External"/><Relationship Id="rId1" Type="http://schemas.openxmlformats.org/officeDocument/2006/relationships/slideLayout" Target="../slideLayouts/slideLayout12.xml"/><Relationship Id="rId5" Type="http://schemas.openxmlformats.org/officeDocument/2006/relationships/image" Target="../media/image61.pn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hyperlink" Target="https://datatracker.ietf.org/doc/html/rfc9232" TargetMode="External"/><Relationship Id="rId2" Type="http://schemas.openxmlformats.org/officeDocument/2006/relationships/hyperlink" Target="https://datatracker.ietf.org/doc/html/rfc7950" TargetMode="Externa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hyperlink" Target="https://datatracker.ietf.org/doc/html/draft-lincla-netconf-yang-library-augmentation" TargetMode="External"/><Relationship Id="rId3" Type="http://schemas.openxmlformats.org/officeDocument/2006/relationships/hyperlink" Target="https://datatracker.ietf.org/doc/html/draft-ahuang-netconf-notif-yang" TargetMode="External"/><Relationship Id="rId7" Type="http://schemas.openxmlformats.org/officeDocument/2006/relationships/hyperlink" Target="https://datatracker.ietf.org/doc/html/draft-ietf-netconf-yang-notifications-versioning"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hyperlink" Target="https://datatracker.ietf.org/doc/html/draft-tgraf-netconf-notif-sequencing" TargetMode="External"/><Relationship Id="rId5" Type="http://schemas.openxmlformats.org/officeDocument/2006/relationships/hyperlink" Target="https://datatracker.ietf.org/doc/html/draft-tgraf-netconf-yang-push-observation-time" TargetMode="External"/><Relationship Id="rId4" Type="http://schemas.openxmlformats.org/officeDocument/2006/relationships/hyperlink" Target="https://datatracker.ietf.org/doc/html/draft-aelhassany-anydata-validation" TargetMode="External"/><Relationship Id="rId9" Type="http://schemas.openxmlformats.org/officeDocument/2006/relationships/hyperlink" Target="https://datatracker.ietf.org/doc/html/draft-ietf-nmop-yang-message-broker-integratio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hyperlink" Target="https://datatracker.ietf.org/doc/html/rfc9341" TargetMode="External"/><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hyperlink" Target="https://datatracker.ietf.org/doc/html/draft-ietf-opsawg-ipfix-on-path-telemetry" TargetMode="External"/><Relationship Id="rId5" Type="http://schemas.openxmlformats.org/officeDocument/2006/relationships/hyperlink" Target="https://datatracker.ietf.org/doc/html/rfc9378" TargetMode="External"/><Relationship Id="rId4" Type="http://schemas.openxmlformats.org/officeDocument/2006/relationships/hyperlink" Target="https://datatracker.ietf.org/doc/html/draft-zhou-ippm-enhanced-alternate-marking"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hyperlink" Target="https://datatracker.ietf.org/doc/html/draft-ietf-opsawg-ipfix-on-path-telemetry" TargetMode="External"/><Relationship Id="rId7" Type="http://schemas.openxmlformats.org/officeDocument/2006/relationships/image" Target="../media/image17.emf"/><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hyperlink" Target="https://datatracker.ietf.org/doc/html/rfc9487" TargetMode="External"/><Relationship Id="rId5" Type="http://schemas.openxmlformats.org/officeDocument/2006/relationships/hyperlink" Target="https://datatracker.ietf.org/doc/html/draft-spiegel-ippm-ioam-rawexport" TargetMode="External"/><Relationship Id="rId4" Type="http://schemas.openxmlformats.org/officeDocument/2006/relationships/hyperlink" Target="https://datatracker.ietf.org/doc/html/draft-ietf-opsawg-ipfix-alt-mark"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C26208B2-0D10-4C23-B2DE-372A62E98644}"/>
              </a:ext>
            </a:extLst>
          </p:cNvPr>
          <p:cNvSpPr txBox="1">
            <a:spLocks/>
          </p:cNvSpPr>
          <p:nvPr/>
        </p:nvSpPr>
        <p:spPr>
          <a:xfrm>
            <a:off x="606830" y="1365772"/>
            <a:ext cx="11395314" cy="32390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t>An Architecture for a </a:t>
            </a:r>
            <a:r>
              <a:rPr lang="en-US" sz="3400" b="1" dirty="0">
                <a:solidFill>
                  <a:srgbClr val="FF0000"/>
                </a:solidFill>
              </a:rPr>
              <a:t>Network Anomaly Detection </a:t>
            </a:r>
            <a:r>
              <a:rPr lang="en-US" sz="3400" b="1" dirty="0"/>
              <a:t>Framework </a:t>
            </a:r>
            <a:br>
              <a:rPr lang="en-US" sz="3600" b="1" dirty="0"/>
            </a:br>
            <a:r>
              <a:rPr lang="en-US" sz="2800" dirty="0"/>
              <a:t>draft-netana-nmop-network-anomaly-architecture-00</a:t>
            </a:r>
          </a:p>
          <a:p>
            <a:endParaRPr lang="en-US" sz="2800" dirty="0"/>
          </a:p>
          <a:p>
            <a:r>
              <a:rPr lang="en-US" sz="2800" dirty="0">
                <a:solidFill>
                  <a:schemeClr val="bg2">
                    <a:lumMod val="75000"/>
                  </a:schemeClr>
                </a:solidFill>
              </a:rPr>
              <a:t>Motivation and architecture of a Network Anomaly Detection Framework</a:t>
            </a:r>
          </a:p>
          <a:p>
            <a:r>
              <a:rPr lang="en-US" sz="2800" dirty="0">
                <a:solidFill>
                  <a:schemeClr val="bg2">
                    <a:lumMod val="75000"/>
                  </a:schemeClr>
                </a:solidFill>
              </a:rPr>
              <a:t>	and the relationships to other documents describing</a:t>
            </a:r>
          </a:p>
          <a:p>
            <a:r>
              <a:rPr lang="en-US" sz="2800" dirty="0">
                <a:solidFill>
                  <a:schemeClr val="bg2">
                    <a:lumMod val="75000"/>
                  </a:schemeClr>
                </a:solidFill>
              </a:rPr>
              <a:t>		network symptom semantics and network incident lifecycle</a:t>
            </a:r>
          </a:p>
        </p:txBody>
      </p:sp>
      <p:sp>
        <p:nvSpPr>
          <p:cNvPr id="2" name="Slide Number Placeholder 1">
            <a:extLst>
              <a:ext uri="{FF2B5EF4-FFF2-40B4-BE49-F238E27FC236}">
                <a16:creationId xmlns:a16="http://schemas.microsoft.com/office/drawing/2014/main" id="{AD23057C-339A-4254-8994-8EB77B8B4163}"/>
              </a:ext>
            </a:extLst>
          </p:cNvPr>
          <p:cNvSpPr>
            <a:spLocks noGrp="1"/>
          </p:cNvSpPr>
          <p:nvPr>
            <p:ph type="sldNum" sz="quarter" idx="12"/>
          </p:nvPr>
        </p:nvSpPr>
        <p:spPr>
          <a:xfrm>
            <a:off x="11587892" y="6361637"/>
            <a:ext cx="414251" cy="365125"/>
          </a:xfrm>
        </p:spPr>
        <p:txBody>
          <a:bodyPr/>
          <a:lstStyle/>
          <a:p>
            <a:fld id="{FC4AC485-25DE-431E-B345-9C0A15BB7F8A}" type="slidenum">
              <a:rPr lang="de-CH" sz="2200" smtClean="0"/>
              <a:t>1</a:t>
            </a:fld>
            <a:endParaRPr lang="de-CH" sz="2200" dirty="0"/>
          </a:p>
        </p:txBody>
      </p:sp>
      <p:sp>
        <p:nvSpPr>
          <p:cNvPr id="6" name="Subtitle 4">
            <a:extLst>
              <a:ext uri="{FF2B5EF4-FFF2-40B4-BE49-F238E27FC236}">
                <a16:creationId xmlns:a16="http://schemas.microsoft.com/office/drawing/2014/main" id="{6CAA0765-1318-4A03-8F91-D3ECC43D8FA7}"/>
              </a:ext>
            </a:extLst>
          </p:cNvPr>
          <p:cNvSpPr txBox="1">
            <a:spLocks/>
          </p:cNvSpPr>
          <p:nvPr/>
        </p:nvSpPr>
        <p:spPr>
          <a:xfrm>
            <a:off x="838200" y="5290457"/>
            <a:ext cx="11163943" cy="107117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300"/>
              </a:spcBef>
              <a:buNone/>
              <a:defRPr sz="1782"/>
            </a:pPr>
            <a:r>
              <a:rPr lang="de-CH" sz="1400" dirty="0">
                <a:latin typeface="+mj-lt"/>
              </a:rPr>
              <a:t>wanting.du@swisscom.com</a:t>
            </a:r>
            <a:br>
              <a:rPr lang="de-CH" sz="1400" dirty="0">
                <a:latin typeface="+mj-lt"/>
              </a:rPr>
            </a:br>
            <a:r>
              <a:rPr lang="de-CH" sz="1400" dirty="0">
                <a:latin typeface="+mj-lt"/>
              </a:rPr>
              <a:t>pierre.francois@insa-lyon.fr</a:t>
            </a:r>
          </a:p>
          <a:p>
            <a:pPr marL="0" indent="0" algn="r">
              <a:spcBef>
                <a:spcPts val="300"/>
              </a:spcBef>
              <a:buNone/>
              <a:defRPr sz="1782"/>
            </a:pPr>
            <a:r>
              <a:rPr lang="de-CH" sz="1400" dirty="0">
                <a:latin typeface="+mj-lt"/>
              </a:rPr>
              <a:t>thomas.graf@swisscom.com</a:t>
            </a:r>
            <a:br>
              <a:rPr lang="de-CH" sz="1400" dirty="0">
                <a:latin typeface="+mj-lt"/>
              </a:rPr>
            </a:br>
            <a:r>
              <a:rPr lang="de-CH" sz="1400" dirty="0">
                <a:latin typeface="+mj-lt"/>
              </a:rPr>
              <a:t>vincenzo.riccobene@huawei-partners.com</a:t>
            </a:r>
            <a:br>
              <a:rPr lang="de-CH" sz="1400" dirty="0">
                <a:latin typeface="+mj-lt"/>
              </a:rPr>
            </a:br>
            <a:r>
              <a:rPr lang="de-CH" sz="1400" dirty="0">
                <a:latin typeface="+mj-lt"/>
              </a:rPr>
              <a:t>alex.huang-feng@insa-lyon.fr</a:t>
            </a:r>
            <a:br>
              <a:rPr lang="de-CH" sz="1400" dirty="0">
                <a:latin typeface="+mj-lt"/>
              </a:rPr>
            </a:br>
            <a:endParaRPr lang="de-CH" sz="1400" dirty="0">
              <a:latin typeface="+mj-lt"/>
            </a:endParaRPr>
          </a:p>
          <a:p>
            <a:pPr marL="0" indent="0" algn="r">
              <a:spcBef>
                <a:spcPts val="300"/>
              </a:spcBef>
              <a:buNone/>
            </a:pPr>
            <a:r>
              <a:rPr lang="de-CH" sz="1400">
                <a:latin typeface="+mj-lt"/>
              </a:rPr>
              <a:t>25. </a:t>
            </a:r>
            <a:r>
              <a:rPr lang="de-CH" sz="1400" dirty="0" err="1">
                <a:latin typeface="+mj-lt"/>
              </a:rPr>
              <a:t>July</a:t>
            </a:r>
            <a:r>
              <a:rPr lang="de-CH" sz="1400" dirty="0">
                <a:latin typeface="+mj-lt"/>
              </a:rPr>
              <a:t> </a:t>
            </a:r>
            <a:r>
              <a:rPr lang="de-CH" sz="1400" dirty="0">
                <a:latin typeface="+mj-lt"/>
                <a:ea typeface="+mj-ea"/>
                <a:cs typeface="+mj-cs"/>
              </a:rPr>
              <a:t>2024</a:t>
            </a:r>
            <a:endParaRPr lang="de-CH" sz="1400" dirty="0">
              <a:latin typeface="+mj-lt"/>
            </a:endParaRPr>
          </a:p>
          <a:p>
            <a:pPr algn="r"/>
            <a:endParaRPr lang="de-CH" sz="2200" dirty="0"/>
          </a:p>
        </p:txBody>
      </p:sp>
    </p:spTree>
    <p:extLst>
      <p:ext uri="{BB962C8B-B14F-4D97-AF65-F5344CB8AC3E}">
        <p14:creationId xmlns:p14="http://schemas.microsoft.com/office/powerpoint/2010/main" val="3578665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4AC485-25DE-431E-B345-9C0A15BB7F8A}" type="slidenum">
              <a:rPr kumimoji="0" lang="en-US" sz="14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4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Text Placeholder 10">
            <a:extLst>
              <a:ext uri="{FF2B5EF4-FFF2-40B4-BE49-F238E27FC236}">
                <a16:creationId xmlns:a16="http://schemas.microsoft.com/office/drawing/2014/main" id="{0E0DAD8A-94CD-EADA-C24A-D442928BA111}"/>
              </a:ext>
            </a:extLst>
          </p:cNvPr>
          <p:cNvSpPr txBox="1">
            <a:spLocks/>
          </p:cNvSpPr>
          <p:nvPr/>
        </p:nvSpPr>
        <p:spPr bwMode="black">
          <a:xfrm>
            <a:off x="2823598" y="1891619"/>
            <a:ext cx="3530068" cy="926996"/>
          </a:xfrm>
          <a:prstGeom prst="rect">
            <a:avLst/>
          </a:prstGeom>
        </p:spPr>
        <p:txBody>
          <a:bodyPr lIns="0" tIns="28800" rIns="0" bIns="28800" anchor="b"/>
          <a:lstStyle>
            <a:lvl1pPr marL="0" indent="0" algn="l" defTabSz="914400" rtl="0" eaLnBrk="1" latinLnBrk="0" hangingPunct="1">
              <a:lnSpc>
                <a:spcPct val="90000"/>
              </a:lnSpc>
              <a:spcBef>
                <a:spcPts val="0"/>
              </a:spcBef>
              <a:spcAft>
                <a:spcPts val="0"/>
              </a:spcAft>
              <a:buFont typeface="Arial" panose="020B0604020202020204" pitchFamily="34" charset="0"/>
              <a:buNone/>
              <a:defRPr sz="3200" b="1" kern="1200">
                <a:solidFill>
                  <a:schemeClr val="tx1"/>
                </a:solidFill>
                <a:latin typeface="+mj-lt"/>
                <a:ea typeface="+mn-ea"/>
                <a:cs typeface="+mn-cs"/>
              </a:defRPr>
            </a:lvl1pPr>
            <a:lvl2pPr marL="0" indent="0" algn="l" defTabSz="914400" rtl="0" eaLnBrk="1" latinLnBrk="0" hangingPunct="1">
              <a:lnSpc>
                <a:spcPct val="90000"/>
              </a:lnSpc>
              <a:spcBef>
                <a:spcPts val="0"/>
              </a:spcBef>
              <a:spcAft>
                <a:spcPts val="0"/>
              </a:spcAft>
              <a:buFont typeface="Arial" panose="020B0604020202020204" pitchFamily="34" charset="0"/>
              <a:buNone/>
              <a:defRPr sz="3200" b="1" kern="1200">
                <a:solidFill>
                  <a:schemeClr val="tx1"/>
                </a:solidFill>
                <a:latin typeface="+mj-lt"/>
                <a:ea typeface="+mn-ea"/>
                <a:cs typeface="+mn-cs"/>
              </a:defRPr>
            </a:lvl2pPr>
            <a:lvl3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3pPr>
            <a:lvl4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4pPr>
            <a:lvl5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5pPr>
            <a:lvl6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6pPr>
            <a:lvl7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7pPr>
            <a:lvl8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8pPr>
            <a:lvl9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3200" b="1" i="0" u="none" strike="noStrike" kern="1200" cap="none" spc="-50" normalizeH="0" baseline="0" noProof="0" dirty="0">
                <a:ln>
                  <a:noFill/>
                </a:ln>
                <a:solidFill>
                  <a:prstClr val="black"/>
                </a:solidFill>
                <a:effectLst/>
                <a:uLnTx/>
                <a:uFillTx/>
                <a:latin typeface="Calibri Light" panose="020F0302020204030204"/>
                <a:ea typeface="+mn-ea"/>
                <a:cs typeface="+mn-cs"/>
              </a:rPr>
              <a:t>Network Anomaly Detection</a:t>
            </a:r>
          </a:p>
        </p:txBody>
      </p:sp>
      <p:sp>
        <p:nvSpPr>
          <p:cNvPr id="3" name="Inhaltsplatzhalter 2">
            <a:extLst>
              <a:ext uri="{FF2B5EF4-FFF2-40B4-BE49-F238E27FC236}">
                <a16:creationId xmlns:a16="http://schemas.microsoft.com/office/drawing/2014/main" id="{01913334-AF3D-1C65-5BD7-83A59BC04A95}"/>
              </a:ext>
            </a:extLst>
          </p:cNvPr>
          <p:cNvSpPr txBox="1">
            <a:spLocks/>
          </p:cNvSpPr>
          <p:nvPr/>
        </p:nvSpPr>
        <p:spPr bwMode="black">
          <a:xfrm>
            <a:off x="1033895" y="3414211"/>
            <a:ext cx="5806744" cy="2842871"/>
          </a:xfrm>
          <a:prstGeom prst="rect">
            <a:avLst/>
          </a:prstGeom>
        </p:spPr>
        <p:txBody>
          <a:bodyPr wrap="square"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FF0000"/>
                </a:solidFill>
                <a:effectLst/>
                <a:uLnTx/>
                <a:uFillTx/>
                <a:latin typeface="Calibri" panose="020F0502020204030204"/>
                <a:ea typeface="+mn-ea"/>
                <a:cs typeface="+mn-cs"/>
              </a:rPr>
              <a:t>For Connectivity Services</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Network Anomaly Detection </a:t>
            </a:r>
            <a:r>
              <a:rPr kumimoji="0" lang="en-US" sz="2000" b="1" i="0" u="none" strike="noStrike" kern="1200" cap="none" spc="0" normalizeH="0" baseline="0" noProof="0" dirty="0">
                <a:ln>
                  <a:noFill/>
                </a:ln>
                <a:solidFill>
                  <a:srgbClr val="FF0000"/>
                </a:solidFill>
                <a:effectLst/>
                <a:uLnTx/>
                <a:uFillTx/>
                <a:latin typeface="Calibri" panose="020F0502020204030204"/>
                <a:ea typeface="+mn-ea"/>
                <a:cs typeface="+mn-cs"/>
              </a:rPr>
              <a:t>constantly monitors and detects any network or device topology change</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along with their associated forwarding consequences for customers as outliers. Notifications are sent to the Network Operation Center before the customer is aware of service disruptions. </a:t>
            </a:r>
            <a:r>
              <a:rPr kumimoji="0" lang="en-US" sz="2000" b="1" i="0" u="none" strike="noStrike" kern="1200" cap="none" spc="0" normalizeH="0" baseline="0" noProof="0" dirty="0">
                <a:ln>
                  <a:noFill/>
                </a:ln>
                <a:solidFill>
                  <a:srgbClr val="FF0000"/>
                </a:solidFill>
                <a:effectLst/>
                <a:uLnTx/>
                <a:uFillTx/>
                <a:latin typeface="Calibri" panose="020F0502020204030204"/>
                <a:ea typeface="+mn-ea"/>
                <a:cs typeface="+mn-cs"/>
              </a:rPr>
              <a:t>It offers operational metrics for in-depth analysis,</a:t>
            </a:r>
            <a:r>
              <a:rPr kumimoji="0" lang="en-US" sz="2000" b="0"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allowing to understand in which platform the problem originates and facilitates problem resolution. </a:t>
            </a:r>
          </a:p>
        </p:txBody>
      </p:sp>
      <p:sp>
        <p:nvSpPr>
          <p:cNvPr id="4" name="Inhaltsplatzhalter 1">
            <a:extLst>
              <a:ext uri="{FF2B5EF4-FFF2-40B4-BE49-F238E27FC236}">
                <a16:creationId xmlns:a16="http://schemas.microsoft.com/office/drawing/2014/main" id="{24F2E4A1-9E2D-0EF1-0811-4E46B062701C}"/>
              </a:ext>
            </a:extLst>
          </p:cNvPr>
          <p:cNvSpPr txBox="1">
            <a:spLocks/>
          </p:cNvSpPr>
          <p:nvPr/>
        </p:nvSpPr>
        <p:spPr bwMode="black">
          <a:xfrm>
            <a:off x="7514368" y="1734999"/>
            <a:ext cx="4391685" cy="48423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Answers</a:t>
            </a:r>
          </a:p>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What changed and when, on which connectivity service, and how does it impact the customers?</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Focuses</a:t>
            </a:r>
          </a:p>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Provides meaningful connectivity service impact information before customer is aware of and support in root-cause analysis.</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Data Mesh</a:t>
            </a:r>
          </a:p>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Consumes operational real-time Forwarding Plane, Control Plane and Management Plane metrics and produces analytical alerts.</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Direction</a:t>
            </a:r>
          </a:p>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connectivity service to network platform.</a:t>
            </a:r>
          </a:p>
        </p:txBody>
      </p:sp>
      <p:sp>
        <p:nvSpPr>
          <p:cNvPr id="7" name="Inhaltsplatzhalter 1">
            <a:extLst>
              <a:ext uri="{FF2B5EF4-FFF2-40B4-BE49-F238E27FC236}">
                <a16:creationId xmlns:a16="http://schemas.microsoft.com/office/drawing/2014/main" id="{2727A73F-4E58-7304-CF16-627D8D6C87D5}"/>
              </a:ext>
            </a:extLst>
          </p:cNvPr>
          <p:cNvSpPr txBox="1">
            <a:spLocks/>
          </p:cNvSpPr>
          <p:nvPr/>
        </p:nvSpPr>
        <p:spPr bwMode="black">
          <a:xfrm>
            <a:off x="7514369" y="3383533"/>
            <a:ext cx="4032000" cy="1440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E7E6E6"/>
              </a:solidFill>
              <a:effectLst/>
              <a:uLnTx/>
              <a:uFillTx/>
              <a:latin typeface="Calibri" panose="020F0502020204030204"/>
              <a:ea typeface="+mn-ea"/>
              <a:cs typeface="+mn-cs"/>
            </a:endParaRPr>
          </a:p>
        </p:txBody>
      </p:sp>
      <p:sp>
        <p:nvSpPr>
          <p:cNvPr id="8" name="Freeform 81">
            <a:extLst>
              <a:ext uri="{FF2B5EF4-FFF2-40B4-BE49-F238E27FC236}">
                <a16:creationId xmlns:a16="http://schemas.microsoft.com/office/drawing/2014/main" id="{AC97AA67-80C3-B6F7-F631-98BE70FEFABA}"/>
              </a:ext>
            </a:extLst>
          </p:cNvPr>
          <p:cNvSpPr>
            <a:spLocks noEditPoints="1"/>
          </p:cNvSpPr>
          <p:nvPr>
            <p:custDataLst>
              <p:tags r:id="rId1"/>
            </p:custDataLst>
          </p:nvPr>
        </p:nvSpPr>
        <p:spPr bwMode="black">
          <a:xfrm>
            <a:off x="6924136" y="3100652"/>
            <a:ext cx="328612" cy="328612"/>
          </a:xfrm>
          <a:custGeom>
            <a:avLst/>
            <a:gdLst>
              <a:gd name="T0" fmla="*/ 68 w 88"/>
              <a:gd name="T1" fmla="*/ 36 h 88"/>
              <a:gd name="T2" fmla="*/ 64 w 88"/>
              <a:gd name="T3" fmla="*/ 40 h 88"/>
              <a:gd name="T4" fmla="*/ 56 w 88"/>
              <a:gd name="T5" fmla="*/ 40 h 88"/>
              <a:gd name="T6" fmla="*/ 56 w 88"/>
              <a:gd name="T7" fmla="*/ 48 h 88"/>
              <a:gd name="T8" fmla="*/ 52 w 88"/>
              <a:gd name="T9" fmla="*/ 52 h 88"/>
              <a:gd name="T10" fmla="*/ 48 w 88"/>
              <a:gd name="T11" fmla="*/ 48 h 88"/>
              <a:gd name="T12" fmla="*/ 48 w 88"/>
              <a:gd name="T13" fmla="*/ 40 h 88"/>
              <a:gd name="T14" fmla="*/ 40 w 88"/>
              <a:gd name="T15" fmla="*/ 40 h 88"/>
              <a:gd name="T16" fmla="*/ 36 w 88"/>
              <a:gd name="T17" fmla="*/ 36 h 88"/>
              <a:gd name="T18" fmla="*/ 40 w 88"/>
              <a:gd name="T19" fmla="*/ 32 h 88"/>
              <a:gd name="T20" fmla="*/ 48 w 88"/>
              <a:gd name="T21" fmla="*/ 32 h 88"/>
              <a:gd name="T22" fmla="*/ 48 w 88"/>
              <a:gd name="T23" fmla="*/ 24 h 88"/>
              <a:gd name="T24" fmla="*/ 52 w 88"/>
              <a:gd name="T25" fmla="*/ 20 h 88"/>
              <a:gd name="T26" fmla="*/ 56 w 88"/>
              <a:gd name="T27" fmla="*/ 24 h 88"/>
              <a:gd name="T28" fmla="*/ 56 w 88"/>
              <a:gd name="T29" fmla="*/ 32 h 88"/>
              <a:gd name="T30" fmla="*/ 64 w 88"/>
              <a:gd name="T31" fmla="*/ 32 h 88"/>
              <a:gd name="T32" fmla="*/ 68 w 88"/>
              <a:gd name="T33" fmla="*/ 36 h 88"/>
              <a:gd name="T34" fmla="*/ 88 w 88"/>
              <a:gd name="T35" fmla="*/ 36 h 88"/>
              <a:gd name="T36" fmla="*/ 52 w 88"/>
              <a:gd name="T37" fmla="*/ 72 h 88"/>
              <a:gd name="T38" fmla="*/ 30 w 88"/>
              <a:gd name="T39" fmla="*/ 64 h 88"/>
              <a:gd name="T40" fmla="*/ 7 w 88"/>
              <a:gd name="T41" fmla="*/ 87 h 88"/>
              <a:gd name="T42" fmla="*/ 1 w 88"/>
              <a:gd name="T43" fmla="*/ 87 h 88"/>
              <a:gd name="T44" fmla="*/ 1 w 88"/>
              <a:gd name="T45" fmla="*/ 81 h 88"/>
              <a:gd name="T46" fmla="*/ 24 w 88"/>
              <a:gd name="T47" fmla="*/ 58 h 88"/>
              <a:gd name="T48" fmla="*/ 16 w 88"/>
              <a:gd name="T49" fmla="*/ 36 h 88"/>
              <a:gd name="T50" fmla="*/ 52 w 88"/>
              <a:gd name="T51" fmla="*/ 0 h 88"/>
              <a:gd name="T52" fmla="*/ 88 w 88"/>
              <a:gd name="T53" fmla="*/ 36 h 88"/>
              <a:gd name="T54" fmla="*/ 80 w 88"/>
              <a:gd name="T55" fmla="*/ 36 h 88"/>
              <a:gd name="T56" fmla="*/ 52 w 88"/>
              <a:gd name="T57" fmla="*/ 8 h 88"/>
              <a:gd name="T58" fmla="*/ 24 w 88"/>
              <a:gd name="T59" fmla="*/ 36 h 88"/>
              <a:gd name="T60" fmla="*/ 52 w 88"/>
              <a:gd name="T61" fmla="*/ 64 h 88"/>
              <a:gd name="T62" fmla="*/ 80 w 88"/>
              <a:gd name="T63"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88">
                <a:moveTo>
                  <a:pt x="68" y="36"/>
                </a:moveTo>
                <a:cubicBezTo>
                  <a:pt x="68" y="38"/>
                  <a:pt x="66" y="40"/>
                  <a:pt x="64" y="40"/>
                </a:cubicBezTo>
                <a:cubicBezTo>
                  <a:pt x="56" y="40"/>
                  <a:pt x="56" y="40"/>
                  <a:pt x="56" y="40"/>
                </a:cubicBezTo>
                <a:cubicBezTo>
                  <a:pt x="56" y="48"/>
                  <a:pt x="56" y="48"/>
                  <a:pt x="56" y="48"/>
                </a:cubicBezTo>
                <a:cubicBezTo>
                  <a:pt x="56" y="50"/>
                  <a:pt x="54" y="52"/>
                  <a:pt x="52" y="52"/>
                </a:cubicBezTo>
                <a:cubicBezTo>
                  <a:pt x="50" y="52"/>
                  <a:pt x="48" y="50"/>
                  <a:pt x="48" y="48"/>
                </a:cubicBezTo>
                <a:cubicBezTo>
                  <a:pt x="48" y="40"/>
                  <a:pt x="48" y="40"/>
                  <a:pt x="48" y="40"/>
                </a:cubicBezTo>
                <a:cubicBezTo>
                  <a:pt x="40" y="40"/>
                  <a:pt x="40" y="40"/>
                  <a:pt x="40" y="40"/>
                </a:cubicBezTo>
                <a:cubicBezTo>
                  <a:pt x="38" y="40"/>
                  <a:pt x="36" y="38"/>
                  <a:pt x="36" y="36"/>
                </a:cubicBezTo>
                <a:cubicBezTo>
                  <a:pt x="36" y="34"/>
                  <a:pt x="38" y="32"/>
                  <a:pt x="40" y="32"/>
                </a:cubicBezTo>
                <a:cubicBezTo>
                  <a:pt x="48" y="32"/>
                  <a:pt x="48" y="32"/>
                  <a:pt x="48" y="32"/>
                </a:cubicBezTo>
                <a:cubicBezTo>
                  <a:pt x="48" y="24"/>
                  <a:pt x="48" y="24"/>
                  <a:pt x="48" y="24"/>
                </a:cubicBezTo>
                <a:cubicBezTo>
                  <a:pt x="48" y="22"/>
                  <a:pt x="50" y="20"/>
                  <a:pt x="52" y="20"/>
                </a:cubicBezTo>
                <a:cubicBezTo>
                  <a:pt x="54" y="20"/>
                  <a:pt x="56" y="22"/>
                  <a:pt x="56" y="24"/>
                </a:cubicBezTo>
                <a:cubicBezTo>
                  <a:pt x="56" y="32"/>
                  <a:pt x="56" y="32"/>
                  <a:pt x="56" y="32"/>
                </a:cubicBezTo>
                <a:cubicBezTo>
                  <a:pt x="64" y="32"/>
                  <a:pt x="64" y="32"/>
                  <a:pt x="64" y="32"/>
                </a:cubicBezTo>
                <a:cubicBezTo>
                  <a:pt x="66" y="32"/>
                  <a:pt x="68" y="34"/>
                  <a:pt x="68" y="36"/>
                </a:cubicBezTo>
                <a:close/>
                <a:moveTo>
                  <a:pt x="88" y="36"/>
                </a:moveTo>
                <a:cubicBezTo>
                  <a:pt x="88" y="56"/>
                  <a:pt x="72" y="72"/>
                  <a:pt x="52" y="72"/>
                </a:cubicBezTo>
                <a:cubicBezTo>
                  <a:pt x="44" y="72"/>
                  <a:pt x="36" y="69"/>
                  <a:pt x="30" y="64"/>
                </a:cubicBezTo>
                <a:cubicBezTo>
                  <a:pt x="7" y="87"/>
                  <a:pt x="7" y="87"/>
                  <a:pt x="7" y="87"/>
                </a:cubicBezTo>
                <a:cubicBezTo>
                  <a:pt x="5" y="88"/>
                  <a:pt x="3" y="88"/>
                  <a:pt x="1" y="87"/>
                </a:cubicBezTo>
                <a:cubicBezTo>
                  <a:pt x="0" y="85"/>
                  <a:pt x="0" y="83"/>
                  <a:pt x="1" y="81"/>
                </a:cubicBezTo>
                <a:cubicBezTo>
                  <a:pt x="24" y="58"/>
                  <a:pt x="24" y="58"/>
                  <a:pt x="24" y="58"/>
                </a:cubicBezTo>
                <a:cubicBezTo>
                  <a:pt x="19" y="52"/>
                  <a:pt x="16" y="44"/>
                  <a:pt x="16" y="36"/>
                </a:cubicBezTo>
                <a:cubicBezTo>
                  <a:pt x="16" y="16"/>
                  <a:pt x="32" y="0"/>
                  <a:pt x="52" y="0"/>
                </a:cubicBezTo>
                <a:cubicBezTo>
                  <a:pt x="72" y="0"/>
                  <a:pt x="88" y="16"/>
                  <a:pt x="88" y="36"/>
                </a:cubicBezTo>
                <a:close/>
                <a:moveTo>
                  <a:pt x="80" y="36"/>
                </a:moveTo>
                <a:cubicBezTo>
                  <a:pt x="80" y="21"/>
                  <a:pt x="67" y="8"/>
                  <a:pt x="52" y="8"/>
                </a:cubicBezTo>
                <a:cubicBezTo>
                  <a:pt x="37" y="8"/>
                  <a:pt x="24" y="21"/>
                  <a:pt x="24" y="36"/>
                </a:cubicBezTo>
                <a:cubicBezTo>
                  <a:pt x="24" y="51"/>
                  <a:pt x="37" y="64"/>
                  <a:pt x="52" y="64"/>
                </a:cubicBezTo>
                <a:cubicBezTo>
                  <a:pt x="67" y="64"/>
                  <a:pt x="80" y="51"/>
                  <a:pt x="80" y="36"/>
                </a:cubicBezTo>
                <a:close/>
              </a:path>
            </a:pathLst>
          </a:custGeom>
          <a:solidFill>
            <a:srgbClr val="A6329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EABA9"/>
              </a:solidFill>
              <a:effectLst/>
              <a:uLnTx/>
              <a:uFillTx/>
              <a:latin typeface="Calibri" panose="020F0502020204030204"/>
              <a:ea typeface="+mn-ea"/>
              <a:cs typeface="+mn-cs"/>
            </a:endParaRPr>
          </a:p>
        </p:txBody>
      </p:sp>
      <p:sp>
        <p:nvSpPr>
          <p:cNvPr id="9" name="Inhaltsplatzhalter 1">
            <a:extLst>
              <a:ext uri="{FF2B5EF4-FFF2-40B4-BE49-F238E27FC236}">
                <a16:creationId xmlns:a16="http://schemas.microsoft.com/office/drawing/2014/main" id="{AE8C7DD3-D1F1-0DFF-EE87-6F292DE4F59F}"/>
              </a:ext>
            </a:extLst>
          </p:cNvPr>
          <p:cNvSpPr txBox="1">
            <a:spLocks/>
          </p:cNvSpPr>
          <p:nvPr/>
        </p:nvSpPr>
        <p:spPr bwMode="black">
          <a:xfrm>
            <a:off x="7514369" y="5387987"/>
            <a:ext cx="4032000" cy="1398094"/>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E7E6E6"/>
              </a:solidFill>
              <a:effectLst/>
              <a:uLnTx/>
              <a:uFillTx/>
              <a:latin typeface="Calibri" panose="020F0502020204030204"/>
              <a:ea typeface="+mn-ea"/>
              <a:cs typeface="+mn-cs"/>
            </a:endParaRPr>
          </a:p>
        </p:txBody>
      </p:sp>
      <p:pic>
        <p:nvPicPr>
          <p:cNvPr id="10" name="Graphic 9">
            <a:extLst>
              <a:ext uri="{FF2B5EF4-FFF2-40B4-BE49-F238E27FC236}">
                <a16:creationId xmlns:a16="http://schemas.microsoft.com/office/drawing/2014/main" id="{EF8CBE0D-416F-8BAD-1E56-FA9713FABC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83242" y="1734999"/>
            <a:ext cx="410400" cy="410400"/>
          </a:xfrm>
          <a:prstGeom prst="rect">
            <a:avLst/>
          </a:prstGeom>
        </p:spPr>
      </p:pic>
      <p:pic>
        <p:nvPicPr>
          <p:cNvPr id="11" name="Graphic 10">
            <a:extLst>
              <a:ext uri="{FF2B5EF4-FFF2-40B4-BE49-F238E27FC236}">
                <a16:creationId xmlns:a16="http://schemas.microsoft.com/office/drawing/2014/main" id="{0B68DB88-2125-5D8A-E234-D104730CD78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83242" y="5833131"/>
            <a:ext cx="410400" cy="410400"/>
          </a:xfrm>
          <a:prstGeom prst="rect">
            <a:avLst/>
          </a:prstGeom>
        </p:spPr>
      </p:pic>
      <p:sp>
        <p:nvSpPr>
          <p:cNvPr id="12" name="Inhaltsplatzhalter 1">
            <a:extLst>
              <a:ext uri="{FF2B5EF4-FFF2-40B4-BE49-F238E27FC236}">
                <a16:creationId xmlns:a16="http://schemas.microsoft.com/office/drawing/2014/main" id="{F823DFEB-60B2-6861-BABA-41683121FBF6}"/>
              </a:ext>
            </a:extLst>
          </p:cNvPr>
          <p:cNvSpPr txBox="1">
            <a:spLocks/>
          </p:cNvSpPr>
          <p:nvPr/>
        </p:nvSpPr>
        <p:spPr bwMode="black">
          <a:xfrm>
            <a:off x="7514369" y="5013855"/>
            <a:ext cx="4032000" cy="1388709"/>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E7E6E6"/>
              </a:solidFill>
              <a:effectLst/>
              <a:uLnTx/>
              <a:uFillTx/>
              <a:latin typeface="Calibri" panose="020F0502020204030204"/>
              <a:ea typeface="+mn-ea"/>
              <a:cs typeface="+mn-cs"/>
            </a:endParaRPr>
          </a:p>
        </p:txBody>
      </p:sp>
      <p:pic>
        <p:nvPicPr>
          <p:cNvPr id="13" name="Graphic 12">
            <a:extLst>
              <a:ext uri="{FF2B5EF4-FFF2-40B4-BE49-F238E27FC236}">
                <a16:creationId xmlns:a16="http://schemas.microsoft.com/office/drawing/2014/main" id="{F95B0A8A-AF7B-BD55-22AA-98E6E6CF536D}"/>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882162" y="4448315"/>
            <a:ext cx="411480" cy="411480"/>
          </a:xfrm>
          <a:prstGeom prst="rect">
            <a:avLst/>
          </a:prstGeom>
        </p:spPr>
      </p:pic>
      <p:pic>
        <p:nvPicPr>
          <p:cNvPr id="15" name="Picture 14">
            <a:extLst>
              <a:ext uri="{FF2B5EF4-FFF2-40B4-BE49-F238E27FC236}">
                <a16:creationId xmlns:a16="http://schemas.microsoft.com/office/drawing/2014/main" id="{D722580C-E14C-C31D-D703-E102C17A75C2}"/>
              </a:ext>
            </a:extLst>
          </p:cNvPr>
          <p:cNvPicPr>
            <a:picLocks noChangeAspect="1"/>
          </p:cNvPicPr>
          <p:nvPr/>
        </p:nvPicPr>
        <p:blipFill>
          <a:blip r:embed="rId10"/>
          <a:stretch>
            <a:fillRect/>
          </a:stretch>
        </p:blipFill>
        <p:spPr>
          <a:xfrm>
            <a:off x="993210" y="1891618"/>
            <a:ext cx="1685925" cy="1457325"/>
          </a:xfrm>
          <a:prstGeom prst="rect">
            <a:avLst/>
          </a:prstGeom>
        </p:spPr>
      </p:pic>
      <p:sp>
        <p:nvSpPr>
          <p:cNvPr id="16" name="Title 1">
            <a:extLst>
              <a:ext uri="{FF2B5EF4-FFF2-40B4-BE49-F238E27FC236}">
                <a16:creationId xmlns:a16="http://schemas.microsoft.com/office/drawing/2014/main" id="{2D8B3AFB-4500-052D-4E96-82B4FC5CC5DF}"/>
              </a:ext>
            </a:extLst>
          </p:cNvPr>
          <p:cNvSpPr>
            <a:spLocks noGrp="1"/>
          </p:cNvSpPr>
          <p:nvPr>
            <p:ph type="title"/>
          </p:nvPr>
        </p:nvSpPr>
        <p:spPr>
          <a:xfrm>
            <a:off x="838200" y="365125"/>
            <a:ext cx="10515600" cy="1325563"/>
          </a:xfrm>
        </p:spPr>
        <p:txBody>
          <a:bodyPr>
            <a:normAutofit/>
          </a:bodyPr>
          <a:lstStyle/>
          <a:p>
            <a:r>
              <a:rPr lang="en-US" sz="2800" b="1" dirty="0"/>
              <a:t>What does Network Anomaly Detection mean</a:t>
            </a:r>
            <a:br>
              <a:rPr lang="en-US" sz="3600" dirty="0"/>
            </a:br>
            <a:r>
              <a:rPr lang="en-US" sz="2700" dirty="0">
                <a:solidFill>
                  <a:schemeClr val="bg2">
                    <a:lumMod val="75000"/>
                  </a:schemeClr>
                </a:solidFill>
              </a:rPr>
              <a:t>Monitor changes, called outliers, in networks</a:t>
            </a:r>
          </a:p>
        </p:txBody>
      </p:sp>
    </p:spTree>
    <p:extLst>
      <p:ext uri="{BB962C8B-B14F-4D97-AF65-F5344CB8AC3E}">
        <p14:creationId xmlns:p14="http://schemas.microsoft.com/office/powerpoint/2010/main" val="3384652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11</a:t>
            </a:fld>
            <a:endParaRPr lang="de-CH" sz="1400" dirty="0"/>
          </a:p>
        </p:txBody>
      </p:sp>
      <p:sp>
        <p:nvSpPr>
          <p:cNvPr id="5" name="Inhaltsplatzhalter 2">
            <a:extLst>
              <a:ext uri="{FF2B5EF4-FFF2-40B4-BE49-F238E27FC236}">
                <a16:creationId xmlns:a16="http://schemas.microsoft.com/office/drawing/2014/main" id="{0194B37B-813A-99FE-7B78-4D87D8C30D44}"/>
              </a:ext>
            </a:extLst>
          </p:cNvPr>
          <p:cNvSpPr txBox="1">
            <a:spLocks/>
          </p:cNvSpPr>
          <p:nvPr/>
        </p:nvSpPr>
        <p:spPr bwMode="black">
          <a:xfrm>
            <a:off x="961533" y="2011679"/>
            <a:ext cx="6363093" cy="4171630"/>
          </a:xfrm>
          <a:prstGeom prst="rect">
            <a:avLst/>
          </a:prstGeom>
        </p:spPr>
        <p:txBody>
          <a:bodyPr wrap="square"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r>
              <a:rPr lang="en-US" dirty="0"/>
              <a:t>From network incidents postmortems we network operators </a:t>
            </a:r>
            <a:r>
              <a:rPr lang="en-US" b="1" dirty="0">
                <a:solidFill>
                  <a:srgbClr val="FF0000"/>
                </a:solidFill>
              </a:rPr>
              <a:t>learn and improve</a:t>
            </a:r>
            <a:r>
              <a:rPr lang="en-US" dirty="0"/>
              <a:t> so does network anomaly detection and supervised and semi-supervised machine learning.</a:t>
            </a:r>
          </a:p>
          <a:p>
            <a:r>
              <a:rPr lang="en-US" dirty="0"/>
              <a:t>The more network incidents are observed, the more we can improve. With more incidents the </a:t>
            </a:r>
            <a:r>
              <a:rPr lang="en-US" b="1" dirty="0">
                <a:solidFill>
                  <a:srgbClr val="FF0000"/>
                </a:solidFill>
              </a:rPr>
              <a:t>postmortem process needs be automated, let's get organized </a:t>
            </a:r>
            <a:r>
              <a:rPr lang="en-US" dirty="0"/>
              <a:t>first by defining human and machine-readable metadata semantics and annotate operational and analytical data.</a:t>
            </a:r>
          </a:p>
          <a:p>
            <a:r>
              <a:rPr lang="en-US" dirty="0"/>
              <a:t>Let's get further organized by exchanging standardized labeled network incident data among network operators, vendors and academia to </a:t>
            </a:r>
            <a:r>
              <a:rPr lang="en-US" b="1" dirty="0">
                <a:solidFill>
                  <a:srgbClr val="FF0000"/>
                </a:solidFill>
              </a:rPr>
              <a:t>collaborate on academic research</a:t>
            </a:r>
            <a:r>
              <a:rPr lang="en-US" dirty="0"/>
              <a:t>.</a:t>
            </a:r>
          </a:p>
        </p:txBody>
      </p:sp>
      <p:sp>
        <p:nvSpPr>
          <p:cNvPr id="18" name="TextBox 17">
            <a:extLst>
              <a:ext uri="{FF2B5EF4-FFF2-40B4-BE49-F238E27FC236}">
                <a16:creationId xmlns:a16="http://schemas.microsoft.com/office/drawing/2014/main" id="{B283EDB4-CFDF-D6B9-8AF9-9CFA563360E3}"/>
              </a:ext>
            </a:extLst>
          </p:cNvPr>
          <p:cNvSpPr txBox="1"/>
          <p:nvPr/>
        </p:nvSpPr>
        <p:spPr>
          <a:xfrm>
            <a:off x="7588576" y="2365150"/>
            <a:ext cx="3999316" cy="2308324"/>
          </a:xfrm>
          <a:prstGeom prst="rect">
            <a:avLst/>
          </a:prstGeom>
          <a:noFill/>
        </p:spPr>
        <p:txBody>
          <a:bodyPr wrap="square">
            <a:spAutoFit/>
          </a:bodyPr>
          <a:lstStyle/>
          <a:p>
            <a:pPr algn="ctr"/>
            <a:r>
              <a:rPr lang="en-US" sz="3000" b="1" dirty="0">
                <a:latin typeface="+mj-lt"/>
              </a:rPr>
              <a:t>«</a:t>
            </a:r>
            <a:r>
              <a:rPr lang="en-US" sz="2800" b="1" dirty="0">
                <a:solidFill>
                  <a:schemeClr val="accent6"/>
                </a:solidFill>
                <a:latin typeface="+mj-lt"/>
              </a:rPr>
              <a:t> </a:t>
            </a:r>
            <a:r>
              <a:rPr lang="en-US" sz="2800" dirty="0">
                <a:solidFill>
                  <a:srgbClr val="FF0000"/>
                </a:solidFill>
              </a:rPr>
              <a:t>The community working on Network Anomaly Detection </a:t>
            </a:r>
            <a:r>
              <a:rPr lang="en-US" sz="2800" dirty="0"/>
              <a:t>is probably the only group </a:t>
            </a:r>
            <a:r>
              <a:rPr lang="en-US" sz="2800" dirty="0">
                <a:solidFill>
                  <a:srgbClr val="FF0000"/>
                </a:solidFill>
              </a:rPr>
              <a:t>wishing for more network incidents</a:t>
            </a:r>
            <a:r>
              <a:rPr lang="en-US" sz="2800" dirty="0"/>
              <a:t> </a:t>
            </a:r>
            <a:r>
              <a:rPr lang="de-CH" sz="3000" b="1" dirty="0">
                <a:latin typeface="+mj-lt"/>
              </a:rPr>
              <a:t>»</a:t>
            </a:r>
            <a:endParaRPr lang="en-US" sz="3000" b="1" dirty="0">
              <a:latin typeface="+mj-lt"/>
            </a:endParaRPr>
          </a:p>
        </p:txBody>
      </p:sp>
      <p:sp>
        <p:nvSpPr>
          <p:cNvPr id="19" name="Title 1">
            <a:extLst>
              <a:ext uri="{FF2B5EF4-FFF2-40B4-BE49-F238E27FC236}">
                <a16:creationId xmlns:a16="http://schemas.microsoft.com/office/drawing/2014/main" id="{56D79134-17A9-8BC8-B7D0-97BCFFB9A6B2}"/>
              </a:ext>
            </a:extLst>
          </p:cNvPr>
          <p:cNvSpPr>
            <a:spLocks noGrp="1"/>
          </p:cNvSpPr>
          <p:nvPr>
            <p:ph type="title"/>
          </p:nvPr>
        </p:nvSpPr>
        <p:spPr>
          <a:xfrm>
            <a:off x="838200" y="365125"/>
            <a:ext cx="10515600" cy="1325563"/>
          </a:xfrm>
        </p:spPr>
        <p:txBody>
          <a:bodyPr>
            <a:normAutofit/>
          </a:bodyPr>
          <a:lstStyle/>
          <a:p>
            <a:r>
              <a:rPr lang="en-US" sz="2800" b="1" dirty="0"/>
              <a:t>What our motivation is</a:t>
            </a:r>
            <a:br>
              <a:rPr lang="en-US" sz="3600" dirty="0"/>
            </a:br>
            <a:r>
              <a:rPr lang="en-US" sz="2700" dirty="0">
                <a:solidFill>
                  <a:schemeClr val="bg2">
                    <a:lumMod val="75000"/>
                  </a:schemeClr>
                </a:solidFill>
              </a:rPr>
              <a:t>Automate learn and improve</a:t>
            </a:r>
          </a:p>
        </p:txBody>
      </p:sp>
    </p:spTree>
    <p:extLst>
      <p:ext uri="{BB962C8B-B14F-4D97-AF65-F5344CB8AC3E}">
        <p14:creationId xmlns:p14="http://schemas.microsoft.com/office/powerpoint/2010/main" val="1580938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5365102" y="671804"/>
            <a:ext cx="6637041" cy="5289564"/>
          </a:xfrm>
        </p:spPr>
        <p:txBody>
          <a:bodyPr>
            <a:noAutofit/>
          </a:bodyPr>
          <a:lstStyle/>
          <a:p>
            <a:pPr>
              <a:spcBef>
                <a:spcPts val="300"/>
              </a:spcBef>
            </a:pPr>
            <a:r>
              <a:rPr lang="en-US" sz="1800" b="1" dirty="0">
                <a:solidFill>
                  <a:srgbClr val="FF0000"/>
                </a:solidFill>
              </a:rPr>
              <a:t>Service Inventory </a:t>
            </a:r>
            <a:r>
              <a:rPr lang="en-US" sz="1800" dirty="0"/>
              <a:t>contains list of the connectivity services.</a:t>
            </a:r>
          </a:p>
          <a:p>
            <a:pPr>
              <a:spcBef>
                <a:spcPts val="300"/>
              </a:spcBef>
            </a:pPr>
            <a:r>
              <a:rPr lang="en-US" sz="1800" b="1" dirty="0">
                <a:solidFill>
                  <a:srgbClr val="FF0000"/>
                </a:solidFill>
              </a:rPr>
              <a:t>Service Disruption Detection </a:t>
            </a:r>
            <a:r>
              <a:rPr lang="en-US" sz="1800" dirty="0"/>
              <a:t>processes aggregated network data to decide whether a service is degraded or not.</a:t>
            </a:r>
          </a:p>
          <a:p>
            <a:pPr>
              <a:spcBef>
                <a:spcPts val="300"/>
              </a:spcBef>
            </a:pPr>
            <a:r>
              <a:rPr lang="en-US" sz="1800" b="1" dirty="0">
                <a:solidFill>
                  <a:srgbClr val="FF0000"/>
                </a:solidFill>
              </a:rPr>
              <a:t>Service Disruption Detection Configuration </a:t>
            </a:r>
            <a:r>
              <a:rPr lang="en-US" sz="1800" dirty="0"/>
              <a:t>defines the set of approaches that need to be applied to perform SDD. </a:t>
            </a:r>
          </a:p>
          <a:p>
            <a:pPr>
              <a:spcBef>
                <a:spcPts val="300"/>
              </a:spcBef>
            </a:pPr>
            <a:r>
              <a:rPr lang="en-US" sz="1800" b="1" dirty="0">
                <a:solidFill>
                  <a:srgbClr val="FF0000"/>
                </a:solidFill>
              </a:rPr>
              <a:t>Operational Data Collection </a:t>
            </a:r>
            <a:r>
              <a:rPr lang="en-US" sz="1800" dirty="0"/>
              <a:t>manages network telemetry subscriptions and transforms data into message broker.</a:t>
            </a:r>
          </a:p>
          <a:p>
            <a:pPr>
              <a:spcBef>
                <a:spcPts val="300"/>
              </a:spcBef>
            </a:pPr>
            <a:r>
              <a:rPr lang="en-US" sz="1800" b="1" dirty="0">
                <a:solidFill>
                  <a:srgbClr val="FF0000"/>
                </a:solidFill>
              </a:rPr>
              <a:t>Operational Data Aggregation </a:t>
            </a:r>
            <a:r>
              <a:rPr lang="en-US" sz="1800" dirty="0"/>
              <a:t>produces data upon which detection of a service disruption can be performed.</a:t>
            </a:r>
          </a:p>
          <a:p>
            <a:pPr>
              <a:spcBef>
                <a:spcPts val="300"/>
              </a:spcBef>
            </a:pPr>
            <a:r>
              <a:rPr lang="en-US" sz="1800" b="1" dirty="0">
                <a:solidFill>
                  <a:srgbClr val="FF0000"/>
                </a:solidFill>
              </a:rPr>
              <a:t>Network Modeling </a:t>
            </a:r>
            <a:r>
              <a:rPr lang="en-US" sz="1800" dirty="0"/>
              <a:t>establishes knowledge of network relationships.</a:t>
            </a:r>
          </a:p>
          <a:p>
            <a:pPr>
              <a:spcBef>
                <a:spcPts val="300"/>
              </a:spcBef>
            </a:pPr>
            <a:r>
              <a:rPr lang="en-US" sz="1800" b="1" dirty="0">
                <a:solidFill>
                  <a:srgbClr val="FF0000"/>
                </a:solidFill>
              </a:rPr>
              <a:t>Data Profiling </a:t>
            </a:r>
            <a:r>
              <a:rPr lang="en-US" sz="1800" dirty="0"/>
              <a:t>categorizes nondeterministic customer related data.</a:t>
            </a:r>
          </a:p>
          <a:p>
            <a:pPr>
              <a:spcBef>
                <a:spcPts val="300"/>
              </a:spcBef>
            </a:pPr>
            <a:r>
              <a:rPr lang="en-US" sz="1800" b="1" dirty="0">
                <a:solidFill>
                  <a:srgbClr val="FF0000"/>
                </a:solidFill>
              </a:rPr>
              <a:t>Detection Strategies </a:t>
            </a:r>
            <a:r>
              <a:rPr lang="en-US" sz="1800" dirty="0"/>
              <a:t>for a profile a detection strategy is defined.</a:t>
            </a:r>
          </a:p>
          <a:p>
            <a:pPr>
              <a:spcBef>
                <a:spcPts val="300"/>
              </a:spcBef>
            </a:pPr>
            <a:r>
              <a:rPr lang="en-US" sz="1800" b="1" dirty="0">
                <a:solidFill>
                  <a:srgbClr val="FF0000"/>
                </a:solidFill>
              </a:rPr>
              <a:t>Machine Learning </a:t>
            </a:r>
            <a:r>
              <a:rPr lang="en-US" sz="1800" dirty="0"/>
              <a:t>is commonly used to detect outliers or anomalies.</a:t>
            </a:r>
          </a:p>
          <a:p>
            <a:pPr>
              <a:spcBef>
                <a:spcPts val="300"/>
              </a:spcBef>
            </a:pPr>
            <a:r>
              <a:rPr lang="en-US" sz="1800" b="1" dirty="0">
                <a:solidFill>
                  <a:srgbClr val="FF0000"/>
                </a:solidFill>
              </a:rPr>
              <a:t>Storage </a:t>
            </a:r>
            <a:r>
              <a:rPr lang="en-US" sz="1800" dirty="0"/>
              <a:t>some algorithms may relay on historical (aggregated) operational data to detect anomalies.</a:t>
            </a:r>
          </a:p>
          <a:p>
            <a:pPr>
              <a:spcBef>
                <a:spcPts val="300"/>
              </a:spcBef>
            </a:pPr>
            <a:r>
              <a:rPr lang="en-US" sz="1800" b="1" dirty="0">
                <a:solidFill>
                  <a:srgbClr val="FF0000"/>
                </a:solidFill>
              </a:rPr>
              <a:t>Alerting </a:t>
            </a:r>
            <a:r>
              <a:rPr lang="en-US" sz="1800" dirty="0"/>
              <a:t>consolidates analytical insights and notifies.</a:t>
            </a:r>
          </a:p>
          <a:p>
            <a:pPr>
              <a:spcBef>
                <a:spcPts val="300"/>
              </a:spcBef>
            </a:pPr>
            <a:r>
              <a:rPr lang="en-US" sz="1800" b="1" dirty="0">
                <a:solidFill>
                  <a:srgbClr val="FF0000"/>
                </a:solidFill>
              </a:rPr>
              <a:t>Postmortem </a:t>
            </a:r>
            <a:r>
              <a:rPr lang="en-US" sz="1800" dirty="0"/>
              <a:t>refines and stores the network anomaly and symptom labels into the Label Store.</a:t>
            </a:r>
          </a:p>
          <a:p>
            <a:pPr>
              <a:spcBef>
                <a:spcPts val="300"/>
              </a:spcBef>
            </a:pPr>
            <a:r>
              <a:rPr lang="en-US" sz="1800" b="1" dirty="0">
                <a:solidFill>
                  <a:srgbClr val="FF0000"/>
                </a:solidFill>
              </a:rPr>
              <a:t>Replaying </a:t>
            </a:r>
            <a:r>
              <a:rPr lang="en-US" sz="1800" dirty="0"/>
              <a:t>to validate refined anomaly and symptom labels, historical operational data is replayed.</a:t>
            </a:r>
          </a:p>
        </p:txBody>
      </p:sp>
      <p:sp>
        <p:nvSpPr>
          <p:cNvPr id="11" name="Slide Number Placeholder 1">
            <a:extLst>
              <a:ext uri="{FF2B5EF4-FFF2-40B4-BE49-F238E27FC236}">
                <a16:creationId xmlns:a16="http://schemas.microsoft.com/office/drawing/2014/main" id="{512B43D3-8F19-488A-8D0D-979DD7EC8E7E}"/>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12</a:t>
            </a:fld>
            <a:endParaRPr lang="de-CH" sz="1400" dirty="0"/>
          </a:p>
        </p:txBody>
      </p:sp>
      <p:sp>
        <p:nvSpPr>
          <p:cNvPr id="6" name="Title 1">
            <a:extLst>
              <a:ext uri="{FF2B5EF4-FFF2-40B4-BE49-F238E27FC236}">
                <a16:creationId xmlns:a16="http://schemas.microsoft.com/office/drawing/2014/main" id="{ABB61075-2877-B162-7D8F-97EC17B8DF39}"/>
              </a:ext>
            </a:extLst>
          </p:cNvPr>
          <p:cNvSpPr>
            <a:spLocks noGrp="1"/>
          </p:cNvSpPr>
          <p:nvPr>
            <p:ph type="title"/>
          </p:nvPr>
        </p:nvSpPr>
        <p:spPr>
          <a:xfrm>
            <a:off x="838200" y="365125"/>
            <a:ext cx="4853473" cy="1325563"/>
          </a:xfrm>
        </p:spPr>
        <p:txBody>
          <a:bodyPr>
            <a:normAutofit/>
          </a:bodyPr>
          <a:lstStyle/>
          <a:p>
            <a:r>
              <a:rPr lang="en-US" sz="2800" b="1" dirty="0"/>
              <a:t>Elements of the Architecture</a:t>
            </a:r>
            <a:br>
              <a:rPr lang="en-US" sz="3600" dirty="0"/>
            </a:br>
            <a:endParaRPr lang="en-US" sz="2700" dirty="0">
              <a:solidFill>
                <a:srgbClr val="FF0000"/>
              </a:solidFill>
            </a:endParaRPr>
          </a:p>
        </p:txBody>
      </p:sp>
      <p:pic>
        <p:nvPicPr>
          <p:cNvPr id="4" name="Picture 3">
            <a:extLst>
              <a:ext uri="{FF2B5EF4-FFF2-40B4-BE49-F238E27FC236}">
                <a16:creationId xmlns:a16="http://schemas.microsoft.com/office/drawing/2014/main" id="{1EDE8EAA-7D7F-518E-A4DA-52FB92383941}"/>
              </a:ext>
            </a:extLst>
          </p:cNvPr>
          <p:cNvPicPr>
            <a:picLocks noChangeAspect="1"/>
          </p:cNvPicPr>
          <p:nvPr/>
        </p:nvPicPr>
        <p:blipFill>
          <a:blip r:embed="rId3"/>
          <a:stretch>
            <a:fillRect/>
          </a:stretch>
        </p:blipFill>
        <p:spPr>
          <a:xfrm>
            <a:off x="915854" y="1203552"/>
            <a:ext cx="4371594" cy="5523210"/>
          </a:xfrm>
          <a:prstGeom prst="rect">
            <a:avLst/>
          </a:prstGeom>
        </p:spPr>
      </p:pic>
    </p:spTree>
    <p:extLst>
      <p:ext uri="{BB962C8B-B14F-4D97-AF65-F5344CB8AC3E}">
        <p14:creationId xmlns:p14="http://schemas.microsoft.com/office/powerpoint/2010/main" val="2684272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8F78EE4C-6EFD-4363-A98F-3E5608669DF5}"/>
              </a:ext>
            </a:extLst>
          </p:cNvPr>
          <p:cNvSpPr txBox="1"/>
          <p:nvPr/>
        </p:nvSpPr>
        <p:spPr>
          <a:xfrm>
            <a:off x="838198" y="1484344"/>
            <a:ext cx="4373880" cy="4569264"/>
          </a:xfrm>
          <a:prstGeom prst="rect">
            <a:avLst/>
          </a:prstGeom>
          <a:noFill/>
        </p:spPr>
        <p:txBody>
          <a:bodyPr wrap="square">
            <a:spAutoFit/>
          </a:bodyPr>
          <a:lstStyle/>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module: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ietf</a:t>
            </a:r>
            <a:r>
              <a:rPr lang="en-US" sz="850" dirty="0">
                <a:effectLst/>
                <a:latin typeface="Courier New" panose="02070309020205020404" pitchFamily="49" charset="0"/>
                <a:ea typeface="Calibri" panose="020F0502020204030204" pitchFamily="34" charset="0"/>
                <a:cs typeface="Courier New" panose="02070309020205020404" pitchFamily="49" charset="0"/>
              </a:rPr>
              <a:t>-symptom-semantic-metadata</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symptom</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id?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yang:uuid</a:t>
            </a:r>
            <a:endParaRPr lang="en-US" sz="85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event-id?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yang:uuid</a:t>
            </a:r>
            <a:endParaRPr lang="en-US" sz="85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description?               string</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start-time?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yang:date-and-time</a:t>
            </a:r>
            <a:endParaRPr lang="en-US" sz="85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end-time?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yang:date-and-time</a:t>
            </a:r>
            <a:endParaRPr lang="en-US" sz="85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confidence-score?          score</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concern-score?             score</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tags* [key]</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key      string</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value    string</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(pattern)?</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+--:(drop)</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drop                 empty</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+--:(spike)</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spike                empty</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+--:(mean-shift)</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mean-shift           empty</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+--:(seasonality-shift)</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seasonality-shift    empty</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+--:(trend)</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trend                empty</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+--:(other)</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other                string</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annotator</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(annotator-type)</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+--:(human)</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human        empty</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+--:(algorithm)</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algorithm    empty</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name?              string</a:t>
            </a:r>
          </a:p>
        </p:txBody>
      </p:sp>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6193410" y="1929384"/>
            <a:ext cx="5229402" cy="3557849"/>
          </a:xfrm>
        </p:spPr>
        <p:txBody>
          <a:bodyPr>
            <a:noAutofit/>
          </a:bodyPr>
          <a:lstStyle/>
          <a:p>
            <a:r>
              <a:rPr lang="en-US" sz="2000" b="1" dirty="0">
                <a:solidFill>
                  <a:srgbClr val="FF0000"/>
                </a:solidFill>
              </a:rPr>
              <a:t>Symptom ID and description </a:t>
            </a:r>
            <a:r>
              <a:rPr lang="en-US" sz="2000" dirty="0"/>
              <a:t>uniquely identifies the detected anomaly. </a:t>
            </a:r>
            <a:r>
              <a:rPr lang="en-US" sz="2000" b="1" dirty="0">
                <a:solidFill>
                  <a:srgbClr val="FF0000"/>
                </a:solidFill>
              </a:rPr>
              <a:t>Event ID, start/end-time and confidence/concern-score </a:t>
            </a:r>
            <a:r>
              <a:rPr lang="en-US" sz="2000" dirty="0"/>
              <a:t>uniquely identifies the network event with its start and end time, how confident the system identified the anomaly and how concerned an operator should be.</a:t>
            </a:r>
            <a:endParaRPr lang="en-US" sz="2000" b="1" dirty="0">
              <a:solidFill>
                <a:srgbClr val="FF0000"/>
              </a:solidFill>
            </a:endParaRPr>
          </a:p>
          <a:p>
            <a:r>
              <a:rPr lang="en-US" sz="2000" b="1" dirty="0">
                <a:solidFill>
                  <a:srgbClr val="FF0000"/>
                </a:solidFill>
              </a:rPr>
              <a:t>Tags </a:t>
            </a:r>
            <a:r>
              <a:rPr lang="en-US" sz="2000" dirty="0"/>
              <a:t>allows to add customer information.</a:t>
            </a:r>
          </a:p>
          <a:p>
            <a:r>
              <a:rPr lang="en-US" sz="2000" b="1" dirty="0">
                <a:solidFill>
                  <a:srgbClr val="FF0000"/>
                </a:solidFill>
              </a:rPr>
              <a:t>Pattern </a:t>
            </a:r>
            <a:r>
              <a:rPr lang="en-US" sz="2000" dirty="0"/>
              <a:t>describes the identified pattern of the anomaly. </a:t>
            </a:r>
          </a:p>
          <a:p>
            <a:r>
              <a:rPr lang="en-US" sz="2000" b="1" dirty="0">
                <a:solidFill>
                  <a:srgbClr val="FF0000"/>
                </a:solidFill>
              </a:rPr>
              <a:t>Annotator Name, Type, </a:t>
            </a:r>
            <a:r>
              <a:rPr lang="en-US" sz="2000" dirty="0"/>
              <a:t>describes wherever the anomaly was detected by a human or algorithm and uniquely identifies the system who/which detected.</a:t>
            </a:r>
          </a:p>
          <a:p>
            <a:endParaRPr lang="en-US" sz="2000" dirty="0"/>
          </a:p>
        </p:txBody>
      </p:sp>
      <p:sp>
        <p:nvSpPr>
          <p:cNvPr id="19" name="Rectangle 18">
            <a:extLst>
              <a:ext uri="{FF2B5EF4-FFF2-40B4-BE49-F238E27FC236}">
                <a16:creationId xmlns:a16="http://schemas.microsoft.com/office/drawing/2014/main" id="{B0AC9776-B227-44FD-A2AC-1FDE0B6F1445}"/>
              </a:ext>
            </a:extLst>
          </p:cNvPr>
          <p:cNvSpPr/>
          <p:nvPr/>
        </p:nvSpPr>
        <p:spPr>
          <a:xfrm>
            <a:off x="806550" y="1791478"/>
            <a:ext cx="4182687" cy="964841"/>
          </a:xfrm>
          <a:prstGeom prst="rect">
            <a:avLst/>
          </a:prstGeom>
          <a:solidFill>
            <a:schemeClr val="accent6">
              <a:alpha val="10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22" name="Straight Connector 21">
            <a:extLst>
              <a:ext uri="{FF2B5EF4-FFF2-40B4-BE49-F238E27FC236}">
                <a16:creationId xmlns:a16="http://schemas.microsoft.com/office/drawing/2014/main" id="{5EE7A184-4440-4663-A713-45C43FB41FBD}"/>
              </a:ext>
            </a:extLst>
          </p:cNvPr>
          <p:cNvCxnSpPr>
            <a:cxnSpLocks/>
          </p:cNvCxnSpPr>
          <p:nvPr/>
        </p:nvCxnSpPr>
        <p:spPr>
          <a:xfrm>
            <a:off x="4989235" y="2028576"/>
            <a:ext cx="1204175" cy="64175"/>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Slide Number Placeholder 1">
            <a:extLst>
              <a:ext uri="{FF2B5EF4-FFF2-40B4-BE49-F238E27FC236}">
                <a16:creationId xmlns:a16="http://schemas.microsoft.com/office/drawing/2014/main" id="{512B43D3-8F19-488A-8D0D-979DD7EC8E7E}"/>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13</a:t>
            </a:fld>
            <a:endParaRPr lang="de-CH" sz="1400" dirty="0"/>
          </a:p>
        </p:txBody>
      </p:sp>
      <p:sp>
        <p:nvSpPr>
          <p:cNvPr id="6" name="Title 1">
            <a:extLst>
              <a:ext uri="{FF2B5EF4-FFF2-40B4-BE49-F238E27FC236}">
                <a16:creationId xmlns:a16="http://schemas.microsoft.com/office/drawing/2014/main" id="{ABB61075-2877-B162-7D8F-97EC17B8DF39}"/>
              </a:ext>
            </a:extLst>
          </p:cNvPr>
          <p:cNvSpPr>
            <a:spLocks noGrp="1"/>
          </p:cNvSpPr>
          <p:nvPr>
            <p:ph type="title"/>
          </p:nvPr>
        </p:nvSpPr>
        <p:spPr>
          <a:xfrm>
            <a:off x="838200" y="365125"/>
            <a:ext cx="10515600" cy="1325563"/>
          </a:xfrm>
        </p:spPr>
        <p:txBody>
          <a:bodyPr>
            <a:normAutofit/>
          </a:bodyPr>
          <a:lstStyle/>
          <a:p>
            <a:r>
              <a:rPr lang="en-US" sz="2800" b="1" dirty="0"/>
              <a:t>Semantic Metadata Annotation for Network Anomaly Detection</a:t>
            </a:r>
            <a:br>
              <a:rPr lang="en-US" sz="3600" dirty="0"/>
            </a:br>
            <a:r>
              <a:rPr lang="en-US" sz="2700" dirty="0">
                <a:solidFill>
                  <a:schemeClr val="bg2">
                    <a:lumMod val="75000"/>
                  </a:schemeClr>
                </a:solidFill>
              </a:rPr>
              <a:t>draft-</a:t>
            </a:r>
            <a:r>
              <a:rPr lang="en-US" sz="2700" dirty="0" err="1">
                <a:solidFill>
                  <a:schemeClr val="bg2">
                    <a:lumMod val="75000"/>
                  </a:schemeClr>
                </a:solidFill>
              </a:rPr>
              <a:t>netana</a:t>
            </a:r>
            <a:r>
              <a:rPr lang="en-US" sz="2700" dirty="0">
                <a:solidFill>
                  <a:schemeClr val="bg2">
                    <a:lumMod val="75000"/>
                  </a:schemeClr>
                </a:solidFill>
              </a:rPr>
              <a:t>-</a:t>
            </a:r>
            <a:r>
              <a:rPr lang="en-US" sz="2700" dirty="0" err="1">
                <a:solidFill>
                  <a:schemeClr val="bg2">
                    <a:lumMod val="75000"/>
                  </a:schemeClr>
                </a:solidFill>
              </a:rPr>
              <a:t>nmop</a:t>
            </a:r>
            <a:r>
              <a:rPr lang="en-US" sz="2700" dirty="0">
                <a:solidFill>
                  <a:schemeClr val="bg2">
                    <a:lumMod val="75000"/>
                  </a:schemeClr>
                </a:solidFill>
              </a:rPr>
              <a:t>-network-anomaly-semantics</a:t>
            </a:r>
            <a:endParaRPr lang="en-US" sz="2700" dirty="0">
              <a:solidFill>
                <a:srgbClr val="FF0000"/>
              </a:solidFill>
            </a:endParaRPr>
          </a:p>
        </p:txBody>
      </p:sp>
      <p:sp>
        <p:nvSpPr>
          <p:cNvPr id="7" name="Rectangle 6">
            <a:extLst>
              <a:ext uri="{FF2B5EF4-FFF2-40B4-BE49-F238E27FC236}">
                <a16:creationId xmlns:a16="http://schemas.microsoft.com/office/drawing/2014/main" id="{E751AA3A-A181-4E76-CC75-041686EB2C20}"/>
              </a:ext>
            </a:extLst>
          </p:cNvPr>
          <p:cNvSpPr/>
          <p:nvPr/>
        </p:nvSpPr>
        <p:spPr>
          <a:xfrm>
            <a:off x="806548" y="2756320"/>
            <a:ext cx="4182687" cy="455649"/>
          </a:xfrm>
          <a:prstGeom prst="rect">
            <a:avLst/>
          </a:prstGeom>
          <a:solidFill>
            <a:schemeClr val="accent4">
              <a:alpha val="10000"/>
            </a:schemeClr>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13" name="Straight Connector 12">
            <a:extLst>
              <a:ext uri="{FF2B5EF4-FFF2-40B4-BE49-F238E27FC236}">
                <a16:creationId xmlns:a16="http://schemas.microsoft.com/office/drawing/2014/main" id="{ABDEEB90-F9DE-4579-466A-4391823DABF7}"/>
              </a:ext>
            </a:extLst>
          </p:cNvPr>
          <p:cNvCxnSpPr>
            <a:cxnSpLocks/>
          </p:cNvCxnSpPr>
          <p:nvPr/>
        </p:nvCxnSpPr>
        <p:spPr>
          <a:xfrm>
            <a:off x="5030740" y="2970860"/>
            <a:ext cx="1204175" cy="1199924"/>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1F53FB5C-08C3-503A-DD3F-DC336AED5134}"/>
              </a:ext>
            </a:extLst>
          </p:cNvPr>
          <p:cNvSpPr/>
          <p:nvPr/>
        </p:nvSpPr>
        <p:spPr>
          <a:xfrm>
            <a:off x="806547" y="3211970"/>
            <a:ext cx="4182687" cy="1756218"/>
          </a:xfrm>
          <a:prstGeom prst="rect">
            <a:avLst/>
          </a:prstGeom>
          <a:solidFill>
            <a:schemeClr val="accent2">
              <a:alpha val="1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Rectangle 24">
            <a:extLst>
              <a:ext uri="{FF2B5EF4-FFF2-40B4-BE49-F238E27FC236}">
                <a16:creationId xmlns:a16="http://schemas.microsoft.com/office/drawing/2014/main" id="{69934E68-7859-6F55-01F2-D3CD39C036AD}"/>
              </a:ext>
            </a:extLst>
          </p:cNvPr>
          <p:cNvSpPr/>
          <p:nvPr/>
        </p:nvSpPr>
        <p:spPr>
          <a:xfrm>
            <a:off x="814800" y="4963594"/>
            <a:ext cx="4182687" cy="1007441"/>
          </a:xfrm>
          <a:prstGeom prst="rect">
            <a:avLst/>
          </a:prstGeom>
          <a:solidFill>
            <a:schemeClr val="accent1">
              <a:alpha val="1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26" name="Straight Connector 25">
            <a:extLst>
              <a:ext uri="{FF2B5EF4-FFF2-40B4-BE49-F238E27FC236}">
                <a16:creationId xmlns:a16="http://schemas.microsoft.com/office/drawing/2014/main" id="{26AA4EF1-0515-5E5A-5D45-BE133079F190}"/>
              </a:ext>
            </a:extLst>
          </p:cNvPr>
          <p:cNvCxnSpPr>
            <a:cxnSpLocks/>
            <a:stCxn id="25" idx="3"/>
          </p:cNvCxnSpPr>
          <p:nvPr/>
        </p:nvCxnSpPr>
        <p:spPr>
          <a:xfrm flipV="1">
            <a:off x="4997487" y="5212260"/>
            <a:ext cx="1237428" cy="255055"/>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1F71D91-0AD5-1DD4-6BC3-A469C348859D}"/>
              </a:ext>
            </a:extLst>
          </p:cNvPr>
          <p:cNvCxnSpPr>
            <a:cxnSpLocks/>
            <a:stCxn id="24" idx="3"/>
          </p:cNvCxnSpPr>
          <p:nvPr/>
        </p:nvCxnSpPr>
        <p:spPr>
          <a:xfrm>
            <a:off x="4989234" y="4090079"/>
            <a:ext cx="1245681" cy="471452"/>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0899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8"/>
          <p:cNvSpPr txBox="1">
            <a:spLocks noGrp="1"/>
          </p:cNvSpPr>
          <p:nvPr>
            <p:ph type="sldNum" idx="12"/>
          </p:nvPr>
        </p:nvSpPr>
        <p:spPr>
          <a:xfrm>
            <a:off x="11587892" y="6361637"/>
            <a:ext cx="414251"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t>14</a:t>
            </a:fld>
            <a:endParaRPr sz="1400"/>
          </a:p>
        </p:txBody>
      </p:sp>
      <p:sp>
        <p:nvSpPr>
          <p:cNvPr id="217" name="Google Shape;217;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Calibri"/>
              <a:buNone/>
            </a:pPr>
            <a:r>
              <a:rPr lang="en-US" sz="2800" b="1" dirty="0">
                <a:solidFill>
                  <a:srgbClr val="FF0000"/>
                </a:solidFill>
              </a:rPr>
              <a:t>Experiment: </a:t>
            </a:r>
            <a:r>
              <a:rPr lang="en-US" sz="2800" b="1" dirty="0"/>
              <a:t>Network Anomaly Lifecycle</a:t>
            </a:r>
            <a:br>
              <a:rPr lang="en-US" sz="3600" dirty="0"/>
            </a:br>
            <a:r>
              <a:rPr lang="en-US" sz="2700" dirty="0">
                <a:solidFill>
                  <a:srgbClr val="AEABAB"/>
                </a:solidFill>
              </a:rPr>
              <a:t>draft-</a:t>
            </a:r>
            <a:r>
              <a:rPr lang="en-US" sz="2700" dirty="0" err="1">
                <a:solidFill>
                  <a:srgbClr val="AEABAB"/>
                </a:solidFill>
              </a:rPr>
              <a:t>netana</a:t>
            </a:r>
            <a:r>
              <a:rPr lang="en-US" sz="2700" dirty="0">
                <a:solidFill>
                  <a:srgbClr val="AEABAB"/>
                </a:solidFill>
              </a:rPr>
              <a:t>-</a:t>
            </a:r>
            <a:r>
              <a:rPr lang="en-US" sz="2700" dirty="0" err="1">
                <a:solidFill>
                  <a:srgbClr val="AEABAB"/>
                </a:solidFill>
              </a:rPr>
              <a:t>nmop</a:t>
            </a:r>
            <a:r>
              <a:rPr lang="en-US" sz="2700" dirty="0">
                <a:solidFill>
                  <a:srgbClr val="AEABAB"/>
                </a:solidFill>
              </a:rPr>
              <a:t>-network-anomaly-lifecycle</a:t>
            </a:r>
            <a:endParaRPr dirty="0"/>
          </a:p>
        </p:txBody>
      </p:sp>
      <p:pic>
        <p:nvPicPr>
          <p:cNvPr id="218" name="Google Shape;218;p8"/>
          <p:cNvPicPr preferRelativeResize="0"/>
          <p:nvPr/>
        </p:nvPicPr>
        <p:blipFill rotWithShape="1">
          <a:blip r:embed="rId3">
            <a:alphaModFix/>
          </a:blip>
          <a:srcRect/>
          <a:stretch/>
        </p:blipFill>
        <p:spPr>
          <a:xfrm>
            <a:off x="444500" y="2556329"/>
            <a:ext cx="6958285" cy="3976164"/>
          </a:xfrm>
          <a:prstGeom prst="rect">
            <a:avLst/>
          </a:prstGeom>
          <a:noFill/>
          <a:ln>
            <a:noFill/>
          </a:ln>
        </p:spPr>
      </p:pic>
      <p:sp>
        <p:nvSpPr>
          <p:cNvPr id="219" name="Google Shape;219;p8"/>
          <p:cNvSpPr/>
          <p:nvPr/>
        </p:nvSpPr>
        <p:spPr>
          <a:xfrm>
            <a:off x="5717600" y="3813261"/>
            <a:ext cx="1479900" cy="509100"/>
          </a:xfrm>
          <a:prstGeom prst="ellipse">
            <a:avLst/>
          </a:prstGeom>
          <a:solidFill>
            <a:srgbClr val="FF0000">
              <a:alpha val="9803"/>
            </a:srgbClr>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0" name="Google Shape;220;p8"/>
          <p:cNvSpPr txBox="1"/>
          <p:nvPr/>
        </p:nvSpPr>
        <p:spPr>
          <a:xfrm>
            <a:off x="7556501" y="609600"/>
            <a:ext cx="4191000" cy="4415201"/>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0"/>
              </a:spcBef>
              <a:spcAft>
                <a:spcPts val="0"/>
              </a:spcAft>
              <a:buClr>
                <a:srgbClr val="FF0000"/>
              </a:buClr>
              <a:buSzPts val="2000"/>
              <a:buFont typeface="Arial"/>
              <a:buNone/>
            </a:pPr>
            <a:r>
              <a:rPr lang="en-US" sz="2000" b="1" i="0" u="none" strike="noStrike" cap="none" dirty="0">
                <a:solidFill>
                  <a:srgbClr val="FF0000"/>
                </a:solidFill>
                <a:ea typeface="Calibri"/>
                <a:cs typeface="Calibri"/>
                <a:sym typeface="Calibri"/>
              </a:rPr>
              <a:t>Detection:  </a:t>
            </a:r>
            <a:r>
              <a:rPr lang="en-US" sz="2000" b="0" i="0" u="none" strike="noStrike" cap="none" dirty="0">
                <a:solidFill>
                  <a:schemeClr val="dk1"/>
                </a:solidFill>
                <a:ea typeface="Calibri"/>
                <a:cs typeface="Calibri"/>
                <a:sym typeface="Calibri"/>
              </a:rPr>
              <a:t>The Network Anomaly Detection stage is about the continuous monitoring of the network through Network Telemetry [RFC9232] and the identification of symptoms.</a:t>
            </a:r>
            <a:endParaRPr dirty="0"/>
          </a:p>
          <a:p>
            <a:pPr marL="0" marR="0" lvl="0" indent="0" algn="l" rtl="0">
              <a:lnSpc>
                <a:spcPct val="110000"/>
              </a:lnSpc>
              <a:spcBef>
                <a:spcPts val="1200"/>
              </a:spcBef>
              <a:spcAft>
                <a:spcPts val="0"/>
              </a:spcAft>
              <a:buClr>
                <a:srgbClr val="FF0000"/>
              </a:buClr>
              <a:buSzPts val="2000"/>
              <a:buFont typeface="Arial"/>
              <a:buNone/>
            </a:pPr>
            <a:r>
              <a:rPr lang="en-US" sz="2000" b="1" i="0" u="none" strike="noStrike" cap="none" dirty="0">
                <a:solidFill>
                  <a:srgbClr val="FF0000"/>
                </a:solidFill>
                <a:ea typeface="Calibri"/>
                <a:cs typeface="Calibri"/>
                <a:sym typeface="Calibri"/>
              </a:rPr>
              <a:t>Validation:  </a:t>
            </a:r>
            <a:r>
              <a:rPr lang="en-US" sz="2000" b="0" i="0" u="none" strike="noStrike" cap="none" dirty="0">
                <a:solidFill>
                  <a:schemeClr val="dk1"/>
                </a:solidFill>
                <a:ea typeface="Calibri"/>
                <a:cs typeface="Calibri"/>
                <a:sym typeface="Calibri"/>
              </a:rPr>
              <a:t>Decides if the detected symptoms are signaling a real incident or if they are to be treated as false positives.</a:t>
            </a:r>
            <a:endParaRPr dirty="0"/>
          </a:p>
          <a:p>
            <a:pPr marL="0" marR="0" lvl="0" indent="0" algn="l" rtl="0">
              <a:lnSpc>
                <a:spcPct val="110000"/>
              </a:lnSpc>
              <a:spcBef>
                <a:spcPts val="1200"/>
              </a:spcBef>
              <a:spcAft>
                <a:spcPts val="0"/>
              </a:spcAft>
              <a:buClr>
                <a:srgbClr val="FF0000"/>
              </a:buClr>
              <a:buSzPts val="2000"/>
              <a:buFont typeface="Arial"/>
              <a:buNone/>
            </a:pPr>
            <a:r>
              <a:rPr lang="en-US" sz="2000" b="1" i="0" u="none" strike="noStrike" cap="none" dirty="0">
                <a:solidFill>
                  <a:srgbClr val="FF0000"/>
                </a:solidFill>
                <a:ea typeface="Calibri"/>
                <a:cs typeface="Calibri"/>
                <a:sym typeface="Calibri"/>
              </a:rPr>
              <a:t>Refinement:  </a:t>
            </a:r>
            <a:r>
              <a:rPr lang="en-US" sz="2000" b="0" i="0" u="none" strike="noStrike" cap="none" dirty="0">
                <a:solidFill>
                  <a:schemeClr val="dk1"/>
                </a:solidFill>
                <a:ea typeface="Calibri"/>
                <a:cs typeface="Calibri"/>
                <a:sym typeface="Calibri"/>
              </a:rPr>
              <a:t>Network operator performs detailed postmortem analysis of the network incident, collected Network Telemetry data and detected anomaly with the objective to identify useful adjustments in the Network Telemetry data collection and Anomaly Detection system.</a:t>
            </a:r>
            <a:endParaRPr dirty="0"/>
          </a:p>
        </p:txBody>
      </p:sp>
      <p:sp>
        <p:nvSpPr>
          <p:cNvPr id="221" name="Google Shape;221;p8"/>
          <p:cNvSpPr txBox="1"/>
          <p:nvPr/>
        </p:nvSpPr>
        <p:spPr>
          <a:xfrm>
            <a:off x="1106650" y="1568050"/>
            <a:ext cx="5424000" cy="800400"/>
          </a:xfrm>
          <a:prstGeom prst="rect">
            <a:avLst/>
          </a:prstGeom>
          <a:solidFill>
            <a:schemeClr val="lt2"/>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b="1" dirty="0"/>
              <a:t>«</a:t>
            </a:r>
            <a:r>
              <a:rPr lang="en-US" sz="2000" b="1" dirty="0">
                <a:solidFill>
                  <a:schemeClr val="dk1"/>
                </a:solidFill>
                <a:ea typeface="Calibri"/>
                <a:cs typeface="Calibri"/>
                <a:sym typeface="Calibri"/>
              </a:rPr>
              <a:t> Network Anomaly Detection is an iterative process that requires continuous improvement </a:t>
            </a:r>
            <a:r>
              <a:rPr lang="de-CH" sz="2000" b="1" dirty="0"/>
              <a:t>»</a:t>
            </a:r>
            <a:endParaRPr sz="2000" b="1" dirty="0">
              <a:solidFill>
                <a:schemeClr val="dk1"/>
              </a:solidFill>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9"/>
          <p:cNvSpPr txBox="1"/>
          <p:nvPr/>
        </p:nvSpPr>
        <p:spPr>
          <a:xfrm>
            <a:off x="838198" y="1484344"/>
            <a:ext cx="4373880" cy="2329677"/>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850" b="0" i="0" u="none" strike="noStrike" cap="none">
                <a:solidFill>
                  <a:schemeClr val="dk1"/>
                </a:solidFill>
                <a:latin typeface="Courier New"/>
                <a:ea typeface="Courier New"/>
                <a:cs typeface="Courier New"/>
                <a:sym typeface="Courier New"/>
              </a:rPr>
              <a:t>module: ietf-network-anomaly-metadata</a:t>
            </a:r>
            <a:endParaRPr/>
          </a:p>
          <a:p>
            <a:pPr marL="0" marR="0" lvl="0" indent="0" algn="l" rtl="0">
              <a:lnSpc>
                <a:spcPct val="107000"/>
              </a:lnSpc>
              <a:spcBef>
                <a:spcPts val="0"/>
              </a:spcBef>
              <a:spcAft>
                <a:spcPts val="0"/>
              </a:spcAft>
              <a:buNone/>
            </a:pPr>
            <a:r>
              <a:rPr lang="en-US" sz="850" b="0" i="0" u="none" strike="noStrike" cap="none">
                <a:solidFill>
                  <a:schemeClr val="dk1"/>
                </a:solidFill>
                <a:latin typeface="Courier New"/>
                <a:ea typeface="Courier New"/>
                <a:cs typeface="Courier New"/>
                <a:sym typeface="Courier New"/>
              </a:rPr>
              <a:t>  +--rw network-anomalies</a:t>
            </a:r>
            <a:endParaRPr/>
          </a:p>
          <a:p>
            <a:pPr marL="0" marR="0" lvl="0" indent="0" algn="l" rtl="0">
              <a:lnSpc>
                <a:spcPct val="107000"/>
              </a:lnSpc>
              <a:spcBef>
                <a:spcPts val="0"/>
              </a:spcBef>
              <a:spcAft>
                <a:spcPts val="0"/>
              </a:spcAft>
              <a:buNone/>
            </a:pPr>
            <a:r>
              <a:rPr lang="en-US" sz="850" b="0" i="0" u="none" strike="noStrike" cap="none">
                <a:solidFill>
                  <a:schemeClr val="dk1"/>
                </a:solidFill>
                <a:latin typeface="Courier New"/>
                <a:ea typeface="Courier New"/>
                <a:cs typeface="Courier New"/>
                <a:sym typeface="Courier New"/>
              </a:rPr>
              <a:t>    +--rw network-anomaly* [id version]</a:t>
            </a:r>
            <a:endParaRPr/>
          </a:p>
          <a:p>
            <a:pPr marL="0" marR="0" lvl="0" indent="0" algn="l" rtl="0">
              <a:lnSpc>
                <a:spcPct val="107000"/>
              </a:lnSpc>
              <a:spcBef>
                <a:spcPts val="0"/>
              </a:spcBef>
              <a:spcAft>
                <a:spcPts val="0"/>
              </a:spcAft>
              <a:buNone/>
            </a:pPr>
            <a:r>
              <a:rPr lang="en-US" sz="850" b="0" i="0" u="none" strike="noStrike" cap="none">
                <a:solidFill>
                  <a:schemeClr val="dk1"/>
                </a:solidFill>
                <a:latin typeface="Courier New"/>
                <a:ea typeface="Courier New"/>
                <a:cs typeface="Courier New"/>
                <a:sym typeface="Courier New"/>
              </a:rPr>
              <a:t>      +--rw id             yang:uuid</a:t>
            </a:r>
            <a:endParaRPr sz="850" b="0" i="0" u="none" strike="noStrike" cap="none">
              <a:solidFill>
                <a:schemeClr val="dk1"/>
              </a:solidFill>
              <a:latin typeface="Courier New"/>
              <a:ea typeface="Courier New"/>
              <a:cs typeface="Courier New"/>
              <a:sym typeface="Courier New"/>
            </a:endParaRPr>
          </a:p>
          <a:p>
            <a:pPr marL="0" marR="0" lvl="0" indent="0" algn="l" rtl="0">
              <a:lnSpc>
                <a:spcPct val="107000"/>
              </a:lnSpc>
              <a:spcBef>
                <a:spcPts val="0"/>
              </a:spcBef>
              <a:spcAft>
                <a:spcPts val="0"/>
              </a:spcAft>
              <a:buNone/>
            </a:pPr>
            <a:r>
              <a:rPr lang="en-US" sz="850" b="0" i="0" u="none" strike="noStrike" cap="none">
                <a:solidFill>
                  <a:schemeClr val="dk1"/>
                </a:solidFill>
                <a:latin typeface="Courier New"/>
                <a:ea typeface="Courier New"/>
                <a:cs typeface="Courier New"/>
                <a:sym typeface="Courier New"/>
              </a:rPr>
              <a:t>      +--rw version        uint32</a:t>
            </a:r>
            <a:endParaRPr/>
          </a:p>
          <a:p>
            <a:pPr marL="0" marR="0" lvl="0" indent="0" algn="l" rtl="0">
              <a:lnSpc>
                <a:spcPct val="107000"/>
              </a:lnSpc>
              <a:spcBef>
                <a:spcPts val="0"/>
              </a:spcBef>
              <a:spcAft>
                <a:spcPts val="0"/>
              </a:spcAft>
              <a:buNone/>
            </a:pPr>
            <a:r>
              <a:rPr lang="en-US" sz="850" b="0" i="0" u="none" strike="noStrike" cap="none">
                <a:solidFill>
                  <a:schemeClr val="dk1"/>
                </a:solidFill>
                <a:latin typeface="Courier New"/>
                <a:ea typeface="Courier New"/>
                <a:cs typeface="Courier New"/>
                <a:sym typeface="Courier New"/>
              </a:rPr>
              <a:t>      +--rw description?   string</a:t>
            </a:r>
            <a:endParaRPr/>
          </a:p>
          <a:p>
            <a:pPr marL="0" marR="0" lvl="0" indent="0" algn="l" rtl="0">
              <a:lnSpc>
                <a:spcPct val="107000"/>
              </a:lnSpc>
              <a:spcBef>
                <a:spcPts val="0"/>
              </a:spcBef>
              <a:spcAft>
                <a:spcPts val="0"/>
              </a:spcAft>
              <a:buNone/>
            </a:pPr>
            <a:r>
              <a:rPr lang="en-US" sz="850" b="0" i="0" u="none" strike="noStrike" cap="none">
                <a:solidFill>
                  <a:schemeClr val="dk1"/>
                </a:solidFill>
                <a:latin typeface="Courier New"/>
                <a:ea typeface="Courier New"/>
                <a:cs typeface="Courier New"/>
                <a:sym typeface="Courier New"/>
              </a:rPr>
              <a:t>      +--rw state          identityref</a:t>
            </a:r>
            <a:endParaRPr sz="850" b="0" i="0" u="none" strike="noStrike" cap="none">
              <a:solidFill>
                <a:schemeClr val="dk1"/>
              </a:solidFill>
              <a:latin typeface="Courier New"/>
              <a:ea typeface="Courier New"/>
              <a:cs typeface="Courier New"/>
              <a:sym typeface="Courier New"/>
            </a:endParaRPr>
          </a:p>
          <a:p>
            <a:pPr marL="0" marR="0" lvl="0" indent="0" algn="l" rtl="0">
              <a:lnSpc>
                <a:spcPct val="107000"/>
              </a:lnSpc>
              <a:spcBef>
                <a:spcPts val="0"/>
              </a:spcBef>
              <a:spcAft>
                <a:spcPts val="0"/>
              </a:spcAft>
              <a:buNone/>
            </a:pPr>
            <a:r>
              <a:rPr lang="en-US" sz="850" b="0" i="0" u="none" strike="noStrike" cap="none">
                <a:solidFill>
                  <a:schemeClr val="dk1"/>
                </a:solidFill>
                <a:latin typeface="Courier New"/>
                <a:ea typeface="Courier New"/>
                <a:cs typeface="Courier New"/>
                <a:sym typeface="Courier New"/>
              </a:rPr>
              <a:t>      +--rw annotator</a:t>
            </a:r>
            <a:endParaRPr/>
          </a:p>
          <a:p>
            <a:pPr marL="0" marR="0" lvl="0" indent="0" algn="l" rtl="0">
              <a:lnSpc>
                <a:spcPct val="107000"/>
              </a:lnSpc>
              <a:spcBef>
                <a:spcPts val="0"/>
              </a:spcBef>
              <a:spcAft>
                <a:spcPts val="0"/>
              </a:spcAft>
              <a:buNone/>
            </a:pPr>
            <a:r>
              <a:rPr lang="en-US" sz="850" b="0" i="0" u="none" strike="noStrike" cap="none">
                <a:solidFill>
                  <a:schemeClr val="dk1"/>
                </a:solidFill>
                <a:latin typeface="Courier New"/>
                <a:ea typeface="Courier New"/>
                <a:cs typeface="Courier New"/>
                <a:sym typeface="Courier New"/>
              </a:rPr>
              <a:t>      |  +--rw (annotator-type)</a:t>
            </a:r>
            <a:endParaRPr/>
          </a:p>
          <a:p>
            <a:pPr marL="0" marR="0" lvl="0" indent="0" algn="l" rtl="0">
              <a:lnSpc>
                <a:spcPct val="107000"/>
              </a:lnSpc>
              <a:spcBef>
                <a:spcPts val="0"/>
              </a:spcBef>
              <a:spcAft>
                <a:spcPts val="0"/>
              </a:spcAft>
              <a:buNone/>
            </a:pPr>
            <a:r>
              <a:rPr lang="en-US" sz="850" b="0" i="0" u="none" strike="noStrike" cap="none">
                <a:solidFill>
                  <a:schemeClr val="dk1"/>
                </a:solidFill>
                <a:latin typeface="Courier New"/>
                <a:ea typeface="Courier New"/>
                <a:cs typeface="Courier New"/>
                <a:sym typeface="Courier New"/>
              </a:rPr>
              <a:t>      |  |  +--:(human)</a:t>
            </a:r>
            <a:endParaRPr/>
          </a:p>
          <a:p>
            <a:pPr marL="0" marR="0" lvl="0" indent="0" algn="l" rtl="0">
              <a:lnSpc>
                <a:spcPct val="107000"/>
              </a:lnSpc>
              <a:spcBef>
                <a:spcPts val="0"/>
              </a:spcBef>
              <a:spcAft>
                <a:spcPts val="0"/>
              </a:spcAft>
              <a:buNone/>
            </a:pPr>
            <a:r>
              <a:rPr lang="en-US" sz="850" b="0" i="0" u="none" strike="noStrike" cap="none">
                <a:solidFill>
                  <a:schemeClr val="dk1"/>
                </a:solidFill>
                <a:latin typeface="Courier New"/>
                <a:ea typeface="Courier New"/>
                <a:cs typeface="Courier New"/>
                <a:sym typeface="Courier New"/>
              </a:rPr>
              <a:t>      |  |  |  +--rw human        empty</a:t>
            </a:r>
            <a:endParaRPr/>
          </a:p>
          <a:p>
            <a:pPr marL="0" marR="0" lvl="0" indent="0" algn="l" rtl="0">
              <a:lnSpc>
                <a:spcPct val="107000"/>
              </a:lnSpc>
              <a:spcBef>
                <a:spcPts val="0"/>
              </a:spcBef>
              <a:spcAft>
                <a:spcPts val="0"/>
              </a:spcAft>
              <a:buNone/>
            </a:pPr>
            <a:r>
              <a:rPr lang="en-US" sz="850" b="0" i="0" u="none" strike="noStrike" cap="none">
                <a:solidFill>
                  <a:schemeClr val="dk1"/>
                </a:solidFill>
                <a:latin typeface="Courier New"/>
                <a:ea typeface="Courier New"/>
                <a:cs typeface="Courier New"/>
                <a:sym typeface="Courier New"/>
              </a:rPr>
              <a:t>      |  |  +--:(algorithm)</a:t>
            </a:r>
            <a:endParaRPr/>
          </a:p>
          <a:p>
            <a:pPr marL="0" marR="0" lvl="0" indent="0" algn="l" rtl="0">
              <a:lnSpc>
                <a:spcPct val="107000"/>
              </a:lnSpc>
              <a:spcBef>
                <a:spcPts val="0"/>
              </a:spcBef>
              <a:spcAft>
                <a:spcPts val="0"/>
              </a:spcAft>
              <a:buNone/>
            </a:pPr>
            <a:r>
              <a:rPr lang="en-US" sz="850" b="0" i="0" u="none" strike="noStrike" cap="none">
                <a:solidFill>
                  <a:schemeClr val="dk1"/>
                </a:solidFill>
                <a:latin typeface="Courier New"/>
                <a:ea typeface="Courier New"/>
                <a:cs typeface="Courier New"/>
                <a:sym typeface="Courier New"/>
              </a:rPr>
              <a:t>      |  |     +--rw algorithm    empty</a:t>
            </a:r>
            <a:endParaRPr/>
          </a:p>
          <a:p>
            <a:pPr marL="0" marR="0" lvl="0" indent="0" algn="l" rtl="0">
              <a:lnSpc>
                <a:spcPct val="107000"/>
              </a:lnSpc>
              <a:spcBef>
                <a:spcPts val="0"/>
              </a:spcBef>
              <a:spcAft>
                <a:spcPts val="0"/>
              </a:spcAft>
              <a:buNone/>
            </a:pPr>
            <a:r>
              <a:rPr lang="en-US" sz="850" b="0" i="0" u="none" strike="noStrike" cap="none">
                <a:solidFill>
                  <a:schemeClr val="dk1"/>
                </a:solidFill>
                <a:latin typeface="Courier New"/>
                <a:ea typeface="Courier New"/>
                <a:cs typeface="Courier New"/>
                <a:sym typeface="Courier New"/>
              </a:rPr>
              <a:t>      |  +--rw name?              empty</a:t>
            </a:r>
            <a:endParaRPr/>
          </a:p>
          <a:p>
            <a:pPr marL="0" marR="0" lvl="0" indent="0" algn="l" rtl="0">
              <a:lnSpc>
                <a:spcPct val="107000"/>
              </a:lnSpc>
              <a:spcBef>
                <a:spcPts val="0"/>
              </a:spcBef>
              <a:spcAft>
                <a:spcPts val="0"/>
              </a:spcAft>
              <a:buNone/>
            </a:pPr>
            <a:r>
              <a:rPr lang="en-US" sz="850" b="0" i="0" u="none" strike="noStrike" cap="none">
                <a:solidFill>
                  <a:schemeClr val="dk1"/>
                </a:solidFill>
                <a:latin typeface="Courier New"/>
                <a:ea typeface="Courier New"/>
                <a:cs typeface="Courier New"/>
                <a:sym typeface="Courier New"/>
              </a:rPr>
              <a:t>      +--rw symptoms* [symptom_id]</a:t>
            </a:r>
            <a:endParaRPr/>
          </a:p>
          <a:p>
            <a:pPr marL="0" marR="0" lvl="0" indent="0" algn="l" rtl="0">
              <a:lnSpc>
                <a:spcPct val="107000"/>
              </a:lnSpc>
              <a:spcBef>
                <a:spcPts val="0"/>
              </a:spcBef>
              <a:spcAft>
                <a:spcPts val="0"/>
              </a:spcAft>
              <a:buNone/>
            </a:pPr>
            <a:r>
              <a:rPr lang="en-US" sz="850" b="0" i="0" u="none" strike="noStrike" cap="none">
                <a:solidFill>
                  <a:schemeClr val="dk1"/>
                </a:solidFill>
                <a:latin typeface="Courier New"/>
                <a:ea typeface="Courier New"/>
                <a:cs typeface="Courier New"/>
                <a:sym typeface="Courier New"/>
              </a:rPr>
              <a:t>        +--rw symptom_id    yang:uuid</a:t>
            </a:r>
            <a:endParaRPr sz="850" b="0" i="0" u="none" strike="noStrike" cap="none">
              <a:solidFill>
                <a:schemeClr val="dk1"/>
              </a:solidFill>
              <a:latin typeface="Courier New"/>
              <a:ea typeface="Courier New"/>
              <a:cs typeface="Courier New"/>
              <a:sym typeface="Courier New"/>
            </a:endParaRPr>
          </a:p>
        </p:txBody>
      </p:sp>
      <p:sp>
        <p:nvSpPr>
          <p:cNvPr id="227" name="Google Shape;227;p9"/>
          <p:cNvSpPr txBox="1">
            <a:spLocks noGrp="1"/>
          </p:cNvSpPr>
          <p:nvPr>
            <p:ph type="body" idx="1"/>
          </p:nvPr>
        </p:nvSpPr>
        <p:spPr>
          <a:xfrm>
            <a:off x="6193410" y="1929384"/>
            <a:ext cx="5229402" cy="3823716"/>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rgbClr val="FF0000"/>
              </a:buClr>
              <a:buSzPts val="2000"/>
              <a:buChar char="•"/>
            </a:pPr>
            <a:r>
              <a:rPr lang="en-US" sz="2000" b="1" dirty="0">
                <a:solidFill>
                  <a:srgbClr val="FF0000"/>
                </a:solidFill>
              </a:rPr>
              <a:t>ID and Description</a:t>
            </a:r>
            <a:r>
              <a:rPr lang="en-US" sz="2000" dirty="0"/>
              <a:t> uniquely identifies the detected network anomaly (as a container of symptoms).</a:t>
            </a:r>
            <a:endParaRPr dirty="0"/>
          </a:p>
          <a:p>
            <a:pPr marL="228600" lvl="0" indent="-228600" algn="l" rtl="0">
              <a:lnSpc>
                <a:spcPct val="90000"/>
              </a:lnSpc>
              <a:spcBef>
                <a:spcPts val="1000"/>
              </a:spcBef>
              <a:spcAft>
                <a:spcPts val="0"/>
              </a:spcAft>
              <a:buClr>
                <a:srgbClr val="FF0000"/>
              </a:buClr>
              <a:buSzPts val="2000"/>
              <a:buChar char="•"/>
            </a:pPr>
            <a:r>
              <a:rPr lang="en-US" sz="2000" b="1" dirty="0">
                <a:solidFill>
                  <a:srgbClr val="FF0000"/>
                </a:solidFill>
              </a:rPr>
              <a:t>Description and State </a:t>
            </a:r>
            <a:r>
              <a:rPr lang="en-US" sz="2000" dirty="0"/>
              <a:t>provide general information regarding the anomaly and . </a:t>
            </a:r>
            <a:endParaRPr dirty="0"/>
          </a:p>
          <a:p>
            <a:pPr marL="228600" lvl="0" indent="-228600" algn="l" rtl="0">
              <a:lnSpc>
                <a:spcPct val="90000"/>
              </a:lnSpc>
              <a:spcBef>
                <a:spcPts val="1000"/>
              </a:spcBef>
              <a:spcAft>
                <a:spcPts val="0"/>
              </a:spcAft>
              <a:buClr>
                <a:srgbClr val="FF0000"/>
              </a:buClr>
              <a:buSzPts val="2000"/>
              <a:buChar char="•"/>
            </a:pPr>
            <a:r>
              <a:rPr lang="en-US" sz="2000" b="1" dirty="0">
                <a:solidFill>
                  <a:srgbClr val="FF0000"/>
                </a:solidFill>
              </a:rPr>
              <a:t>Annotator </a:t>
            </a:r>
            <a:r>
              <a:rPr lang="en-US" sz="2000" dirty="0"/>
              <a:t>describes the entity that observed the network anomaly: this can be a human or an algorithm (anomaly detection system). </a:t>
            </a:r>
            <a:endParaRPr dirty="0"/>
          </a:p>
          <a:p>
            <a:pPr marL="228600" lvl="0" indent="-228600" algn="l" rtl="0">
              <a:lnSpc>
                <a:spcPct val="90000"/>
              </a:lnSpc>
              <a:spcBef>
                <a:spcPts val="1000"/>
              </a:spcBef>
              <a:spcAft>
                <a:spcPts val="0"/>
              </a:spcAft>
              <a:buClr>
                <a:srgbClr val="FF0000"/>
              </a:buClr>
              <a:buSzPts val="2000"/>
              <a:buChar char="•"/>
            </a:pPr>
            <a:r>
              <a:rPr lang="en-US" sz="2000" b="1" dirty="0">
                <a:solidFill>
                  <a:srgbClr val="FF0000"/>
                </a:solidFill>
              </a:rPr>
              <a:t>Symptoms </a:t>
            </a:r>
            <a:r>
              <a:rPr lang="en-US" sz="2000" dirty="0"/>
              <a:t>provides a list of symptoms (based on </a:t>
            </a:r>
            <a:r>
              <a:rPr lang="en-US" sz="2000" dirty="0" err="1"/>
              <a:t>ietf</a:t>
            </a:r>
            <a:r>
              <a:rPr lang="en-US" sz="2000" dirty="0"/>
              <a:t>-symptom-metadata) that are part of this network anomaly.</a:t>
            </a:r>
            <a:endParaRPr dirty="0"/>
          </a:p>
        </p:txBody>
      </p:sp>
      <p:sp>
        <p:nvSpPr>
          <p:cNvPr id="228" name="Google Shape;228;p9"/>
          <p:cNvSpPr/>
          <p:nvPr/>
        </p:nvSpPr>
        <p:spPr>
          <a:xfrm>
            <a:off x="1063625" y="1810474"/>
            <a:ext cx="3038400" cy="416400"/>
          </a:xfrm>
          <a:prstGeom prst="rect">
            <a:avLst/>
          </a:prstGeom>
          <a:solidFill>
            <a:schemeClr val="accent6">
              <a:alpha val="9803"/>
            </a:schemeClr>
          </a:solidFill>
          <a:ln w="254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229" name="Google Shape;229;p9"/>
          <p:cNvCxnSpPr>
            <a:stCxn id="228" idx="3"/>
          </p:cNvCxnSpPr>
          <p:nvPr/>
        </p:nvCxnSpPr>
        <p:spPr>
          <a:xfrm>
            <a:off x="4102025" y="2018674"/>
            <a:ext cx="2091300" cy="90300"/>
          </a:xfrm>
          <a:prstGeom prst="straightConnector1">
            <a:avLst/>
          </a:prstGeom>
          <a:noFill/>
          <a:ln w="25400" cap="flat" cmpd="sng">
            <a:solidFill>
              <a:schemeClr val="accent6"/>
            </a:solidFill>
            <a:prstDash val="solid"/>
            <a:miter lim="800000"/>
            <a:headEnd type="none" w="sm" len="sm"/>
            <a:tailEnd type="none" w="sm" len="sm"/>
          </a:ln>
        </p:spPr>
      </p:cxnSp>
      <p:sp>
        <p:nvSpPr>
          <p:cNvPr id="230" name="Google Shape;230;p9"/>
          <p:cNvSpPr txBox="1">
            <a:spLocks noGrp="1"/>
          </p:cNvSpPr>
          <p:nvPr>
            <p:ph type="sldNum" idx="12"/>
          </p:nvPr>
        </p:nvSpPr>
        <p:spPr>
          <a:xfrm>
            <a:off x="11587892" y="6361637"/>
            <a:ext cx="414251"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t>15</a:t>
            </a:fld>
            <a:endParaRPr sz="1400" dirty="0"/>
          </a:p>
        </p:txBody>
      </p:sp>
      <p:sp>
        <p:nvSpPr>
          <p:cNvPr id="231" name="Google Shape;231;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Calibri"/>
              <a:buNone/>
            </a:pPr>
            <a:r>
              <a:rPr lang="en-US" sz="2800" b="1" dirty="0">
                <a:solidFill>
                  <a:srgbClr val="FF0000"/>
                </a:solidFill>
              </a:rPr>
              <a:t>Experiment: </a:t>
            </a:r>
            <a:r>
              <a:rPr lang="en-US" sz="2800" b="1" dirty="0"/>
              <a:t>Network Anomaly Lifecycle</a:t>
            </a:r>
            <a:br>
              <a:rPr lang="en-US" sz="3600" dirty="0"/>
            </a:br>
            <a:r>
              <a:rPr lang="en-US" sz="2700" dirty="0">
                <a:solidFill>
                  <a:srgbClr val="AEABAB"/>
                </a:solidFill>
              </a:rPr>
              <a:t>draft-</a:t>
            </a:r>
            <a:r>
              <a:rPr lang="en-US" sz="2700" dirty="0" err="1">
                <a:solidFill>
                  <a:srgbClr val="AEABAB"/>
                </a:solidFill>
              </a:rPr>
              <a:t>netana</a:t>
            </a:r>
            <a:r>
              <a:rPr lang="en-US" sz="2700" dirty="0">
                <a:solidFill>
                  <a:srgbClr val="AEABAB"/>
                </a:solidFill>
              </a:rPr>
              <a:t>-</a:t>
            </a:r>
            <a:r>
              <a:rPr lang="en-US" sz="2700" dirty="0" err="1">
                <a:solidFill>
                  <a:srgbClr val="AEABAB"/>
                </a:solidFill>
              </a:rPr>
              <a:t>nmop</a:t>
            </a:r>
            <a:r>
              <a:rPr lang="en-US" sz="2700" dirty="0">
                <a:solidFill>
                  <a:srgbClr val="AEABAB"/>
                </a:solidFill>
              </a:rPr>
              <a:t>-network-anomaly-lifecycle</a:t>
            </a:r>
            <a:endParaRPr sz="2700" dirty="0">
              <a:solidFill>
                <a:srgbClr val="FF0000"/>
              </a:solidFill>
            </a:endParaRPr>
          </a:p>
        </p:txBody>
      </p:sp>
      <p:sp>
        <p:nvSpPr>
          <p:cNvPr id="232" name="Google Shape;232;p9"/>
          <p:cNvSpPr/>
          <p:nvPr/>
        </p:nvSpPr>
        <p:spPr>
          <a:xfrm>
            <a:off x="1063625" y="2506394"/>
            <a:ext cx="3038475" cy="955944"/>
          </a:xfrm>
          <a:prstGeom prst="rect">
            <a:avLst/>
          </a:prstGeom>
          <a:solidFill>
            <a:schemeClr val="accent4">
              <a:alpha val="9803"/>
            </a:schemeClr>
          </a:solidFill>
          <a:ln w="254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233" name="Google Shape;233;p9"/>
          <p:cNvCxnSpPr>
            <a:stCxn id="232" idx="3"/>
          </p:cNvCxnSpPr>
          <p:nvPr/>
        </p:nvCxnSpPr>
        <p:spPr>
          <a:xfrm>
            <a:off x="4102100" y="2984366"/>
            <a:ext cx="1993800" cy="716700"/>
          </a:xfrm>
          <a:prstGeom prst="straightConnector1">
            <a:avLst/>
          </a:prstGeom>
          <a:noFill/>
          <a:ln w="25400" cap="flat" cmpd="sng">
            <a:solidFill>
              <a:schemeClr val="accent4"/>
            </a:solidFill>
            <a:prstDash val="solid"/>
            <a:miter lim="800000"/>
            <a:headEnd type="none" w="sm" len="sm"/>
            <a:tailEnd type="none" w="sm" len="sm"/>
          </a:ln>
        </p:spPr>
      </p:cxnSp>
      <p:sp>
        <p:nvSpPr>
          <p:cNvPr id="234" name="Google Shape;234;p9"/>
          <p:cNvSpPr/>
          <p:nvPr/>
        </p:nvSpPr>
        <p:spPr>
          <a:xfrm>
            <a:off x="1063625" y="3480070"/>
            <a:ext cx="3038475" cy="287068"/>
          </a:xfrm>
          <a:prstGeom prst="rect">
            <a:avLst/>
          </a:prstGeom>
          <a:solidFill>
            <a:schemeClr val="accent2">
              <a:alpha val="9803"/>
            </a:schemeClr>
          </a:solidFill>
          <a:ln w="254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5" name="Google Shape;235;p9"/>
          <p:cNvSpPr/>
          <p:nvPr/>
        </p:nvSpPr>
        <p:spPr>
          <a:xfrm>
            <a:off x="1063625" y="2253473"/>
            <a:ext cx="3038400" cy="241200"/>
          </a:xfrm>
          <a:prstGeom prst="rect">
            <a:avLst/>
          </a:prstGeom>
          <a:solidFill>
            <a:schemeClr val="accent1">
              <a:alpha val="9803"/>
            </a:schemeClr>
          </a:solid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236" name="Google Shape;236;p9"/>
          <p:cNvCxnSpPr>
            <a:stCxn id="235" idx="3"/>
          </p:cNvCxnSpPr>
          <p:nvPr/>
        </p:nvCxnSpPr>
        <p:spPr>
          <a:xfrm>
            <a:off x="4102025" y="2374073"/>
            <a:ext cx="2091300" cy="402600"/>
          </a:xfrm>
          <a:prstGeom prst="straightConnector1">
            <a:avLst/>
          </a:prstGeom>
          <a:noFill/>
          <a:ln w="25400" cap="flat" cmpd="sng">
            <a:solidFill>
              <a:schemeClr val="accent5"/>
            </a:solidFill>
            <a:prstDash val="solid"/>
            <a:miter lim="800000"/>
            <a:headEnd type="none" w="sm" len="sm"/>
            <a:tailEnd type="none" w="sm" len="sm"/>
          </a:ln>
        </p:spPr>
      </p:cxnSp>
      <p:cxnSp>
        <p:nvCxnSpPr>
          <p:cNvPr id="237" name="Google Shape;237;p9"/>
          <p:cNvCxnSpPr>
            <a:stCxn id="234" idx="3"/>
          </p:cNvCxnSpPr>
          <p:nvPr/>
        </p:nvCxnSpPr>
        <p:spPr>
          <a:xfrm>
            <a:off x="4102100" y="3623604"/>
            <a:ext cx="2091300" cy="1082100"/>
          </a:xfrm>
          <a:prstGeom prst="straightConnector1">
            <a:avLst/>
          </a:prstGeom>
          <a:noFill/>
          <a:ln w="25400" cap="flat" cmpd="sng">
            <a:solidFill>
              <a:schemeClr val="accent2"/>
            </a:solidFill>
            <a:prstDash val="solid"/>
            <a:miter lim="800000"/>
            <a:headEnd type="none" w="sm" len="sm"/>
            <a:tailEnd type="none" w="sm" len="sm"/>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16" name="Google Shape;61;p14">
            <a:extLst>
              <a:ext uri="{FF2B5EF4-FFF2-40B4-BE49-F238E27FC236}">
                <a16:creationId xmlns:a16="http://schemas.microsoft.com/office/drawing/2014/main" id="{11EE96AC-5C86-4373-8061-8F05BF9469E3}"/>
              </a:ext>
            </a:extLst>
          </p:cNvPr>
          <p:cNvPicPr preferRelativeResize="0"/>
          <p:nvPr/>
        </p:nvPicPr>
        <p:blipFill>
          <a:blip r:embed="rId3">
            <a:alphaModFix/>
          </a:blip>
          <a:stretch>
            <a:fillRect/>
          </a:stretch>
        </p:blipFill>
        <p:spPr>
          <a:xfrm>
            <a:off x="6232998" y="800922"/>
            <a:ext cx="5712108" cy="5371240"/>
          </a:xfrm>
          <a:prstGeom prst="rect">
            <a:avLst/>
          </a:prstGeom>
          <a:noFill/>
          <a:ln>
            <a:noFill/>
          </a:ln>
        </p:spPr>
      </p:pic>
      <p:sp>
        <p:nvSpPr>
          <p:cNvPr id="231" name="Google Shape;231;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Calibri"/>
              <a:buNone/>
            </a:pPr>
            <a:r>
              <a:rPr lang="en-US" sz="2800" b="1" dirty="0">
                <a:solidFill>
                  <a:srgbClr val="FF0000"/>
                </a:solidFill>
              </a:rPr>
              <a:t>Experiment: </a:t>
            </a:r>
            <a:r>
              <a:rPr lang="en-US" sz="2800" b="1" dirty="0"/>
              <a:t>Network Anomaly Lifecycle</a:t>
            </a:r>
            <a:br>
              <a:rPr lang="en-US" sz="3600" dirty="0"/>
            </a:br>
            <a:r>
              <a:rPr lang="en-US" sz="2700" dirty="0">
                <a:solidFill>
                  <a:srgbClr val="AEABAB"/>
                </a:solidFill>
              </a:rPr>
              <a:t>draft-</a:t>
            </a:r>
            <a:r>
              <a:rPr lang="en-US" sz="2700" dirty="0" err="1">
                <a:solidFill>
                  <a:srgbClr val="AEABAB"/>
                </a:solidFill>
              </a:rPr>
              <a:t>netana</a:t>
            </a:r>
            <a:r>
              <a:rPr lang="en-US" sz="2700" dirty="0">
                <a:solidFill>
                  <a:srgbClr val="AEABAB"/>
                </a:solidFill>
              </a:rPr>
              <a:t>-</a:t>
            </a:r>
            <a:r>
              <a:rPr lang="en-US" sz="2700" dirty="0" err="1">
                <a:solidFill>
                  <a:srgbClr val="AEABAB"/>
                </a:solidFill>
              </a:rPr>
              <a:t>nmop</a:t>
            </a:r>
            <a:r>
              <a:rPr lang="en-US" sz="2700" dirty="0">
                <a:solidFill>
                  <a:srgbClr val="AEABAB"/>
                </a:solidFill>
              </a:rPr>
              <a:t>-network-anomaly-lifecycle</a:t>
            </a:r>
            <a:endParaRPr sz="2700" dirty="0">
              <a:solidFill>
                <a:srgbClr val="FF0000"/>
              </a:solidFill>
            </a:endParaRPr>
          </a:p>
        </p:txBody>
      </p:sp>
      <p:sp>
        <p:nvSpPr>
          <p:cNvPr id="17" name="Google Shape;62;p14">
            <a:extLst>
              <a:ext uri="{FF2B5EF4-FFF2-40B4-BE49-F238E27FC236}">
                <a16:creationId xmlns:a16="http://schemas.microsoft.com/office/drawing/2014/main" id="{D6F50D41-1098-4519-A51A-5D7ED1F8403D}"/>
              </a:ext>
            </a:extLst>
          </p:cNvPr>
          <p:cNvSpPr txBox="1"/>
          <p:nvPr/>
        </p:nvSpPr>
        <p:spPr>
          <a:xfrm>
            <a:off x="460092" y="1585089"/>
            <a:ext cx="7080593" cy="1082792"/>
          </a:xfrm>
          <a:prstGeom prst="rect">
            <a:avLst/>
          </a:prstGeom>
          <a:solidFill>
            <a:schemeClr val="lt2"/>
          </a:solidFill>
          <a:ln>
            <a:noFill/>
          </a:ln>
        </p:spPr>
        <p:txBody>
          <a:bodyPr spcFirstLastPara="1" wrap="square" lIns="108000" tIns="0" rIns="108000" bIns="0" anchor="t" anchorCtr="0">
            <a:spAutoFit/>
          </a:bodyPr>
          <a:lstStyle/>
          <a:p>
            <a:pPr marL="0" lvl="0" indent="0" algn="l" rtl="0">
              <a:spcBef>
                <a:spcPts val="1200"/>
              </a:spcBef>
              <a:spcAft>
                <a:spcPts val="1200"/>
              </a:spcAft>
              <a:buNone/>
            </a:pPr>
            <a:r>
              <a:rPr lang="it" sz="1600" b="1" dirty="0"/>
              <a:t>Network Anomaly Detection</a:t>
            </a:r>
            <a:r>
              <a:rPr lang="it" sz="1600" dirty="0"/>
              <a:t> is the art of understanding when something is not working as expected in the network.</a:t>
            </a:r>
            <a:br>
              <a:rPr lang="it" sz="1600" dirty="0"/>
            </a:br>
            <a:r>
              <a:rPr lang="it" sz="1600" dirty="0"/>
              <a:t>It is an </a:t>
            </a:r>
            <a:r>
              <a:rPr lang="it" sz="1600" b="1" dirty="0"/>
              <a:t>iterative process</a:t>
            </a:r>
            <a:r>
              <a:rPr lang="it" sz="1600" dirty="0"/>
              <a:t> that requires </a:t>
            </a:r>
            <a:r>
              <a:rPr lang="it" sz="1600" b="1" dirty="0"/>
              <a:t>continuous improvement</a:t>
            </a:r>
            <a:endParaRPr sz="1100" dirty="0"/>
          </a:p>
        </p:txBody>
      </p:sp>
      <p:sp>
        <p:nvSpPr>
          <p:cNvPr id="18" name="Google Shape;63;p14">
            <a:extLst>
              <a:ext uri="{FF2B5EF4-FFF2-40B4-BE49-F238E27FC236}">
                <a16:creationId xmlns:a16="http://schemas.microsoft.com/office/drawing/2014/main" id="{BF132B26-A5BB-48B2-B863-A3EC5ABAA52E}"/>
              </a:ext>
            </a:extLst>
          </p:cNvPr>
          <p:cNvSpPr txBox="1"/>
          <p:nvPr/>
        </p:nvSpPr>
        <p:spPr>
          <a:xfrm>
            <a:off x="466718" y="4602913"/>
            <a:ext cx="5417245" cy="1783187"/>
          </a:xfrm>
          <a:prstGeom prst="rect">
            <a:avLst/>
          </a:prstGeom>
          <a:solidFill>
            <a:schemeClr val="lt2"/>
          </a:solidFill>
          <a:ln>
            <a:noFill/>
          </a:ln>
        </p:spPr>
        <p:txBody>
          <a:bodyPr spcFirstLastPara="1" wrap="square" lIns="108000" tIns="0" rIns="108000" bIns="0" anchor="t" anchorCtr="0">
            <a:noAutofit/>
          </a:bodyPr>
          <a:lstStyle>
            <a:defPPr>
              <a:defRPr lang="de-DE"/>
            </a:defPPr>
            <a:lvl1pPr lvl="0" indent="0">
              <a:spcBef>
                <a:spcPts val="1200"/>
              </a:spcBef>
              <a:spcAft>
                <a:spcPts val="1200"/>
              </a:spcAft>
              <a:buNone/>
              <a:defRPr sz="1600" b="1">
                <a:solidFill>
                  <a:schemeClr val="dk2"/>
                </a:solidFill>
              </a:defRPr>
            </a:lvl1pPr>
          </a:lstStyle>
          <a:p>
            <a:r>
              <a:rPr lang="it" b="0" dirty="0">
                <a:solidFill>
                  <a:schemeClr val="tx1"/>
                </a:solidFill>
              </a:rPr>
              <a:t>It is crucial to make sure we can </a:t>
            </a:r>
            <a:r>
              <a:rPr lang="it" dirty="0">
                <a:solidFill>
                  <a:schemeClr val="tx1"/>
                </a:solidFill>
              </a:rPr>
              <a:t>audit the process</a:t>
            </a:r>
            <a:r>
              <a:rPr lang="it" b="0" dirty="0">
                <a:solidFill>
                  <a:schemeClr val="tx1"/>
                </a:solidFill>
              </a:rPr>
              <a:t> e2e and </a:t>
            </a:r>
            <a:r>
              <a:rPr lang="it" dirty="0">
                <a:solidFill>
                  <a:schemeClr val="tx1"/>
                </a:solidFill>
              </a:rPr>
              <a:t>involve network engineers</a:t>
            </a:r>
            <a:r>
              <a:rPr lang="it" b="0" dirty="0">
                <a:solidFill>
                  <a:schemeClr val="tx1"/>
                </a:solidFill>
              </a:rPr>
              <a:t> at any stage of the process to validate and </a:t>
            </a:r>
            <a:r>
              <a:rPr lang="en-US" b="0" dirty="0">
                <a:solidFill>
                  <a:schemeClr val="tx1"/>
                </a:solidFill>
              </a:rPr>
              <a:t>provide feedback</a:t>
            </a:r>
            <a:endParaRPr b="0" dirty="0">
              <a:solidFill>
                <a:schemeClr val="tx1"/>
              </a:solidFill>
            </a:endParaRPr>
          </a:p>
          <a:p>
            <a:r>
              <a:rPr lang="it" dirty="0">
                <a:solidFill>
                  <a:schemeClr val="tx1"/>
                </a:solidFill>
              </a:rPr>
              <a:t>→ Interoperability between teams and between “annotators” is key</a:t>
            </a:r>
            <a:endParaRPr dirty="0">
              <a:solidFill>
                <a:schemeClr val="tx1"/>
              </a:solidFill>
            </a:endParaRPr>
          </a:p>
        </p:txBody>
      </p:sp>
      <p:sp>
        <p:nvSpPr>
          <p:cNvPr id="19" name="Google Shape;64;p14">
            <a:extLst>
              <a:ext uri="{FF2B5EF4-FFF2-40B4-BE49-F238E27FC236}">
                <a16:creationId xmlns:a16="http://schemas.microsoft.com/office/drawing/2014/main" id="{20806789-CF08-4D72-B002-29998108245D}"/>
              </a:ext>
            </a:extLst>
          </p:cNvPr>
          <p:cNvSpPr txBox="1"/>
          <p:nvPr/>
        </p:nvSpPr>
        <p:spPr>
          <a:xfrm>
            <a:off x="466719" y="2845566"/>
            <a:ext cx="5417246" cy="1600438"/>
          </a:xfrm>
          <a:prstGeom prst="rect">
            <a:avLst/>
          </a:prstGeom>
          <a:solidFill>
            <a:schemeClr val="lt2"/>
          </a:solidFill>
          <a:ln>
            <a:noFill/>
          </a:ln>
        </p:spPr>
        <p:txBody>
          <a:bodyPr spcFirstLastPara="1" wrap="square" lIns="108000" tIns="0" rIns="108000" bIns="0" anchor="t" anchorCtr="0">
            <a:spAutoFit/>
          </a:bodyPr>
          <a:lstStyle>
            <a:defPPr>
              <a:defRPr lang="de-DE"/>
            </a:defPPr>
            <a:lvl1pPr lvl="0" indent="0">
              <a:spcBef>
                <a:spcPts val="1200"/>
              </a:spcBef>
              <a:spcAft>
                <a:spcPts val="1200"/>
              </a:spcAft>
              <a:buNone/>
              <a:defRPr sz="1600" b="1">
                <a:solidFill>
                  <a:schemeClr val="dk2"/>
                </a:solidFill>
              </a:defRPr>
            </a:lvl1pPr>
          </a:lstStyle>
          <a:p>
            <a:r>
              <a:rPr lang="it" b="0" dirty="0">
                <a:solidFill>
                  <a:schemeClr val="tx1"/>
                </a:solidFill>
              </a:rPr>
              <a:t>The detection in the different stages can either come from humans (network operation engineers) or algorithms (e.g. rule-based, AI-based).</a:t>
            </a:r>
            <a:endParaRPr b="0" dirty="0">
              <a:solidFill>
                <a:schemeClr val="tx1"/>
              </a:solidFill>
            </a:endParaRPr>
          </a:p>
          <a:p>
            <a:r>
              <a:rPr lang="it" dirty="0">
                <a:solidFill>
                  <a:schemeClr val="tx1"/>
                </a:solidFill>
              </a:rPr>
              <a:t>→ Having labels structured well is key</a:t>
            </a:r>
            <a:endParaRPr dirty="0">
              <a:solidFill>
                <a:schemeClr val="tx1"/>
              </a:solidFill>
            </a:endParaRPr>
          </a:p>
        </p:txBody>
      </p:sp>
      <p:sp>
        <p:nvSpPr>
          <p:cNvPr id="20" name="Google Shape;65;p14">
            <a:extLst>
              <a:ext uri="{FF2B5EF4-FFF2-40B4-BE49-F238E27FC236}">
                <a16:creationId xmlns:a16="http://schemas.microsoft.com/office/drawing/2014/main" id="{ABC064B0-D662-40B5-920A-27C461D0D74C}"/>
              </a:ext>
            </a:extLst>
          </p:cNvPr>
          <p:cNvSpPr txBox="1"/>
          <p:nvPr/>
        </p:nvSpPr>
        <p:spPr>
          <a:xfrm>
            <a:off x="228934" y="6386100"/>
            <a:ext cx="5112600" cy="471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it" sz="1100" b="1" dirty="0"/>
              <a:t>“annotator”  = entity that produces the label - either human or algorithm</a:t>
            </a:r>
            <a:endParaRPr dirty="0"/>
          </a:p>
        </p:txBody>
      </p:sp>
      <p:sp>
        <p:nvSpPr>
          <p:cNvPr id="21" name="Google Shape;66;p14">
            <a:extLst>
              <a:ext uri="{FF2B5EF4-FFF2-40B4-BE49-F238E27FC236}">
                <a16:creationId xmlns:a16="http://schemas.microsoft.com/office/drawing/2014/main" id="{91B4487A-C242-4009-8595-0F8F7C2913C9}"/>
              </a:ext>
            </a:extLst>
          </p:cNvPr>
          <p:cNvSpPr/>
          <p:nvPr/>
        </p:nvSpPr>
        <p:spPr>
          <a:xfrm>
            <a:off x="6232998" y="6279961"/>
            <a:ext cx="5425602" cy="47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b="1" dirty="0"/>
              <a:t>Identified three main stages of the life cycle</a:t>
            </a:r>
            <a:endParaRPr sz="1200" b="1" dirty="0"/>
          </a:p>
        </p:txBody>
      </p:sp>
      <p:sp>
        <p:nvSpPr>
          <p:cNvPr id="9" name="Google Shape;230;p9">
            <a:extLst>
              <a:ext uri="{FF2B5EF4-FFF2-40B4-BE49-F238E27FC236}">
                <a16:creationId xmlns:a16="http://schemas.microsoft.com/office/drawing/2014/main" id="{536BAC37-FD3B-46CB-960A-8C63E9C65527}"/>
              </a:ext>
            </a:extLst>
          </p:cNvPr>
          <p:cNvSpPr txBox="1">
            <a:spLocks noGrp="1"/>
          </p:cNvSpPr>
          <p:nvPr>
            <p:ph type="sldNum" idx="12"/>
          </p:nvPr>
        </p:nvSpPr>
        <p:spPr>
          <a:xfrm>
            <a:off x="11587892" y="6369658"/>
            <a:ext cx="414251"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t>16</a:t>
            </a:fld>
            <a:endParaRPr sz="1400" dirty="0"/>
          </a:p>
        </p:txBody>
      </p:sp>
    </p:spTree>
    <p:extLst>
      <p:ext uri="{BB962C8B-B14F-4D97-AF65-F5344CB8AC3E}">
        <p14:creationId xmlns:p14="http://schemas.microsoft.com/office/powerpoint/2010/main" val="3921494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30" name="Google Shape;230;p9"/>
          <p:cNvSpPr txBox="1">
            <a:spLocks noGrp="1"/>
          </p:cNvSpPr>
          <p:nvPr>
            <p:ph type="sldNum" idx="12"/>
          </p:nvPr>
        </p:nvSpPr>
        <p:spPr>
          <a:xfrm>
            <a:off x="11587892" y="6361637"/>
            <a:ext cx="414251"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t>17</a:t>
            </a:fld>
            <a:endParaRPr sz="1400"/>
          </a:p>
        </p:txBody>
      </p:sp>
      <p:sp>
        <p:nvSpPr>
          <p:cNvPr id="231" name="Google Shape;231;p9"/>
          <p:cNvSpPr txBox="1">
            <a:spLocks noGrp="1"/>
          </p:cNvSpPr>
          <p:nvPr>
            <p:ph type="title"/>
          </p:nvPr>
        </p:nvSpPr>
        <p:spPr>
          <a:xfrm>
            <a:off x="669235" y="325369"/>
            <a:ext cx="10515600" cy="1741968"/>
          </a:xfrm>
          <a:prstGeom prst="rect">
            <a:avLst/>
          </a:prstGeom>
          <a:noFill/>
          <a:ln>
            <a:noFill/>
          </a:ln>
        </p:spPr>
        <p:txBody>
          <a:bodyPr spcFirstLastPara="1" wrap="square" lIns="91425" tIns="45700" rIns="91425" bIns="45700" anchor="ctr" anchorCtr="0">
            <a:normAutofit/>
          </a:bodyPr>
          <a:lstStyle/>
          <a:p>
            <a:pPr lvl="0">
              <a:spcBef>
                <a:spcPts val="0"/>
              </a:spcBef>
              <a:buClr>
                <a:schemeClr val="dk1"/>
              </a:buClr>
              <a:buSzPts val="2800"/>
            </a:pPr>
            <a:r>
              <a:rPr lang="en-US" sz="3200" b="1" dirty="0">
                <a:solidFill>
                  <a:srgbClr val="FF0000"/>
                </a:solidFill>
              </a:rPr>
              <a:t>Experiment: </a:t>
            </a:r>
            <a:br>
              <a:rPr lang="en-US" sz="3200" b="1" dirty="0">
                <a:solidFill>
                  <a:srgbClr val="FF0000"/>
                </a:solidFill>
              </a:rPr>
            </a:br>
            <a:r>
              <a:rPr lang="en-US" sz="3200" b="1" dirty="0"/>
              <a:t>Network Anomaly Lifecycle</a:t>
            </a:r>
            <a:br>
              <a:rPr lang="en-US" sz="4000" dirty="0"/>
            </a:br>
            <a:endParaRPr sz="2800" dirty="0">
              <a:solidFill>
                <a:srgbClr val="ACABAB"/>
              </a:solidFill>
            </a:endParaRPr>
          </a:p>
        </p:txBody>
      </p:sp>
      <p:grpSp>
        <p:nvGrpSpPr>
          <p:cNvPr id="2" name="Group 1">
            <a:extLst>
              <a:ext uri="{FF2B5EF4-FFF2-40B4-BE49-F238E27FC236}">
                <a16:creationId xmlns:a16="http://schemas.microsoft.com/office/drawing/2014/main" id="{16FD04BA-FF8B-47AB-900C-79B1ED6267C4}"/>
              </a:ext>
            </a:extLst>
          </p:cNvPr>
          <p:cNvGrpSpPr/>
          <p:nvPr/>
        </p:nvGrpSpPr>
        <p:grpSpPr>
          <a:xfrm>
            <a:off x="1249667" y="782352"/>
            <a:ext cx="11040709" cy="6485457"/>
            <a:chOff x="1746241" y="1010956"/>
            <a:chExt cx="9332307" cy="5481919"/>
          </a:xfrm>
        </p:grpSpPr>
        <p:sp>
          <p:nvSpPr>
            <p:cNvPr id="9" name="Google Shape;80;p16">
              <a:extLst>
                <a:ext uri="{FF2B5EF4-FFF2-40B4-BE49-F238E27FC236}">
                  <a16:creationId xmlns:a16="http://schemas.microsoft.com/office/drawing/2014/main" id="{8E77FCD3-A709-49CE-A9D5-EF6FE2962BEB}"/>
                </a:ext>
              </a:extLst>
            </p:cNvPr>
            <p:cNvSpPr txBox="1"/>
            <p:nvPr/>
          </p:nvSpPr>
          <p:spPr>
            <a:xfrm>
              <a:off x="1798269" y="2951706"/>
              <a:ext cx="3398700" cy="232320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it" sz="850" b="0" i="0" u="none" strike="noStrike" cap="none">
                  <a:solidFill>
                    <a:srgbClr val="000000"/>
                  </a:solidFill>
                  <a:latin typeface="Courier New"/>
                  <a:ea typeface="Courier New"/>
                  <a:cs typeface="Courier New"/>
                  <a:sym typeface="Courier New"/>
                </a:rPr>
                <a:t>module: ietf-network-anomaly-metadata</a:t>
              </a:r>
              <a:endParaRPr/>
            </a:p>
            <a:p>
              <a:pPr marL="0" marR="0" lvl="0" indent="0" algn="l" rtl="0">
                <a:lnSpc>
                  <a:spcPct val="107000"/>
                </a:lnSpc>
                <a:spcBef>
                  <a:spcPts val="0"/>
                </a:spcBef>
                <a:spcAft>
                  <a:spcPts val="0"/>
                </a:spcAft>
                <a:buNone/>
              </a:pPr>
              <a:r>
                <a:rPr lang="it" sz="850" b="0" i="0" u="none" strike="noStrike" cap="none">
                  <a:solidFill>
                    <a:srgbClr val="000000"/>
                  </a:solidFill>
                  <a:latin typeface="Courier New"/>
                  <a:ea typeface="Courier New"/>
                  <a:cs typeface="Courier New"/>
                  <a:sym typeface="Courier New"/>
                </a:rPr>
                <a:t>  +--rw network-anomalies</a:t>
              </a:r>
              <a:endParaRPr/>
            </a:p>
            <a:p>
              <a:pPr marL="0" marR="0" lvl="0" indent="0" algn="l" rtl="0">
                <a:lnSpc>
                  <a:spcPct val="107000"/>
                </a:lnSpc>
                <a:spcBef>
                  <a:spcPts val="0"/>
                </a:spcBef>
                <a:spcAft>
                  <a:spcPts val="0"/>
                </a:spcAft>
                <a:buNone/>
              </a:pPr>
              <a:r>
                <a:rPr lang="it" sz="850" b="0" i="0" u="none" strike="noStrike" cap="none">
                  <a:solidFill>
                    <a:srgbClr val="000000"/>
                  </a:solidFill>
                  <a:latin typeface="Courier New"/>
                  <a:ea typeface="Courier New"/>
                  <a:cs typeface="Courier New"/>
                  <a:sym typeface="Courier New"/>
                </a:rPr>
                <a:t>    +--rw network-anomaly* [id version]</a:t>
              </a:r>
              <a:endParaRPr/>
            </a:p>
            <a:p>
              <a:pPr marL="0" marR="0" lvl="0" indent="0" algn="l" rtl="0">
                <a:lnSpc>
                  <a:spcPct val="107000"/>
                </a:lnSpc>
                <a:spcBef>
                  <a:spcPts val="0"/>
                </a:spcBef>
                <a:spcAft>
                  <a:spcPts val="0"/>
                </a:spcAft>
                <a:buNone/>
              </a:pPr>
              <a:r>
                <a:rPr lang="it" sz="850" b="0" i="0" u="none" strike="noStrike" cap="none">
                  <a:solidFill>
                    <a:srgbClr val="000000"/>
                  </a:solidFill>
                  <a:latin typeface="Courier New"/>
                  <a:ea typeface="Courier New"/>
                  <a:cs typeface="Courier New"/>
                  <a:sym typeface="Courier New"/>
                </a:rPr>
                <a:t>      +--rw id             yang:uuid</a:t>
              </a:r>
              <a:endParaRPr sz="850" b="0" i="0" u="none" strike="noStrike" cap="none">
                <a:solidFill>
                  <a:srgbClr val="000000"/>
                </a:solidFill>
                <a:latin typeface="Courier New"/>
                <a:ea typeface="Courier New"/>
                <a:cs typeface="Courier New"/>
                <a:sym typeface="Courier New"/>
              </a:endParaRPr>
            </a:p>
            <a:p>
              <a:pPr marL="0" marR="0" lvl="0" indent="0" algn="l" rtl="0">
                <a:lnSpc>
                  <a:spcPct val="107000"/>
                </a:lnSpc>
                <a:spcBef>
                  <a:spcPts val="0"/>
                </a:spcBef>
                <a:spcAft>
                  <a:spcPts val="0"/>
                </a:spcAft>
                <a:buNone/>
              </a:pPr>
              <a:r>
                <a:rPr lang="it" sz="850" b="0" i="0" u="none" strike="noStrike" cap="none">
                  <a:solidFill>
                    <a:srgbClr val="000000"/>
                  </a:solidFill>
                  <a:latin typeface="Courier New"/>
                  <a:ea typeface="Courier New"/>
                  <a:cs typeface="Courier New"/>
                  <a:sym typeface="Courier New"/>
                </a:rPr>
                <a:t>      +--rw version        uint32</a:t>
              </a:r>
              <a:endParaRPr/>
            </a:p>
            <a:p>
              <a:pPr marL="0" marR="0" lvl="0" indent="0" algn="l" rtl="0">
                <a:lnSpc>
                  <a:spcPct val="107000"/>
                </a:lnSpc>
                <a:spcBef>
                  <a:spcPts val="0"/>
                </a:spcBef>
                <a:spcAft>
                  <a:spcPts val="0"/>
                </a:spcAft>
                <a:buNone/>
              </a:pPr>
              <a:r>
                <a:rPr lang="it" sz="850" b="0" i="0" u="none" strike="noStrike" cap="none">
                  <a:solidFill>
                    <a:srgbClr val="000000"/>
                  </a:solidFill>
                  <a:latin typeface="Courier New"/>
                  <a:ea typeface="Courier New"/>
                  <a:cs typeface="Courier New"/>
                  <a:sym typeface="Courier New"/>
                </a:rPr>
                <a:t>      +--rw description?   string</a:t>
              </a:r>
              <a:endParaRPr/>
            </a:p>
            <a:p>
              <a:pPr marL="0" marR="0" lvl="0" indent="0" algn="l" rtl="0">
                <a:lnSpc>
                  <a:spcPct val="107000"/>
                </a:lnSpc>
                <a:spcBef>
                  <a:spcPts val="0"/>
                </a:spcBef>
                <a:spcAft>
                  <a:spcPts val="0"/>
                </a:spcAft>
                <a:buNone/>
              </a:pPr>
              <a:r>
                <a:rPr lang="it" sz="850" b="0" i="0" u="none" strike="noStrike" cap="none">
                  <a:solidFill>
                    <a:srgbClr val="000000"/>
                  </a:solidFill>
                  <a:latin typeface="Courier New"/>
                  <a:ea typeface="Courier New"/>
                  <a:cs typeface="Courier New"/>
                  <a:sym typeface="Courier New"/>
                </a:rPr>
                <a:t>      +--rw state          identityref</a:t>
              </a:r>
              <a:endParaRPr sz="850" b="0" i="0" u="none" strike="noStrike" cap="none">
                <a:solidFill>
                  <a:srgbClr val="000000"/>
                </a:solidFill>
                <a:latin typeface="Courier New"/>
                <a:ea typeface="Courier New"/>
                <a:cs typeface="Courier New"/>
                <a:sym typeface="Courier New"/>
              </a:endParaRPr>
            </a:p>
            <a:p>
              <a:pPr marL="0" marR="0" lvl="0" indent="0" algn="l" rtl="0">
                <a:lnSpc>
                  <a:spcPct val="107000"/>
                </a:lnSpc>
                <a:spcBef>
                  <a:spcPts val="0"/>
                </a:spcBef>
                <a:spcAft>
                  <a:spcPts val="0"/>
                </a:spcAft>
                <a:buNone/>
              </a:pPr>
              <a:r>
                <a:rPr lang="it" sz="850" b="0" i="0" u="none" strike="noStrike" cap="none">
                  <a:solidFill>
                    <a:srgbClr val="000000"/>
                  </a:solidFill>
                  <a:latin typeface="Courier New"/>
                  <a:ea typeface="Courier New"/>
                  <a:cs typeface="Courier New"/>
                  <a:sym typeface="Courier New"/>
                </a:rPr>
                <a:t>      +--rw annotator</a:t>
              </a:r>
              <a:endParaRPr/>
            </a:p>
            <a:p>
              <a:pPr marL="0" marR="0" lvl="0" indent="0" algn="l" rtl="0">
                <a:lnSpc>
                  <a:spcPct val="107000"/>
                </a:lnSpc>
                <a:spcBef>
                  <a:spcPts val="0"/>
                </a:spcBef>
                <a:spcAft>
                  <a:spcPts val="0"/>
                </a:spcAft>
                <a:buNone/>
              </a:pPr>
              <a:r>
                <a:rPr lang="it" sz="850" b="0" i="0" u="none" strike="noStrike" cap="none">
                  <a:solidFill>
                    <a:srgbClr val="000000"/>
                  </a:solidFill>
                  <a:latin typeface="Courier New"/>
                  <a:ea typeface="Courier New"/>
                  <a:cs typeface="Courier New"/>
                  <a:sym typeface="Courier New"/>
                </a:rPr>
                <a:t>      |  +--rw (annotator-type)</a:t>
              </a:r>
              <a:endParaRPr/>
            </a:p>
            <a:p>
              <a:pPr marL="0" marR="0" lvl="0" indent="0" algn="l" rtl="0">
                <a:lnSpc>
                  <a:spcPct val="107000"/>
                </a:lnSpc>
                <a:spcBef>
                  <a:spcPts val="0"/>
                </a:spcBef>
                <a:spcAft>
                  <a:spcPts val="0"/>
                </a:spcAft>
                <a:buNone/>
              </a:pPr>
              <a:r>
                <a:rPr lang="it" sz="850" b="0" i="0" u="none" strike="noStrike" cap="none">
                  <a:solidFill>
                    <a:srgbClr val="000000"/>
                  </a:solidFill>
                  <a:latin typeface="Courier New"/>
                  <a:ea typeface="Courier New"/>
                  <a:cs typeface="Courier New"/>
                  <a:sym typeface="Courier New"/>
                </a:rPr>
                <a:t>      |  |  +--:(human)</a:t>
              </a:r>
              <a:endParaRPr/>
            </a:p>
            <a:p>
              <a:pPr marL="0" marR="0" lvl="0" indent="0" algn="l" rtl="0">
                <a:lnSpc>
                  <a:spcPct val="107000"/>
                </a:lnSpc>
                <a:spcBef>
                  <a:spcPts val="0"/>
                </a:spcBef>
                <a:spcAft>
                  <a:spcPts val="0"/>
                </a:spcAft>
                <a:buNone/>
              </a:pPr>
              <a:r>
                <a:rPr lang="it" sz="850" b="0" i="0" u="none" strike="noStrike" cap="none">
                  <a:solidFill>
                    <a:srgbClr val="000000"/>
                  </a:solidFill>
                  <a:latin typeface="Courier New"/>
                  <a:ea typeface="Courier New"/>
                  <a:cs typeface="Courier New"/>
                  <a:sym typeface="Courier New"/>
                </a:rPr>
                <a:t>      |  |  |  +--rw human        empty</a:t>
              </a:r>
              <a:endParaRPr/>
            </a:p>
            <a:p>
              <a:pPr marL="0" marR="0" lvl="0" indent="0" algn="l" rtl="0">
                <a:lnSpc>
                  <a:spcPct val="107000"/>
                </a:lnSpc>
                <a:spcBef>
                  <a:spcPts val="0"/>
                </a:spcBef>
                <a:spcAft>
                  <a:spcPts val="0"/>
                </a:spcAft>
                <a:buNone/>
              </a:pPr>
              <a:r>
                <a:rPr lang="it" sz="850" b="0" i="0" u="none" strike="noStrike" cap="none">
                  <a:solidFill>
                    <a:srgbClr val="000000"/>
                  </a:solidFill>
                  <a:latin typeface="Courier New"/>
                  <a:ea typeface="Courier New"/>
                  <a:cs typeface="Courier New"/>
                  <a:sym typeface="Courier New"/>
                </a:rPr>
                <a:t>      |  |  +--:(algorithm)</a:t>
              </a:r>
              <a:endParaRPr/>
            </a:p>
            <a:p>
              <a:pPr marL="0" marR="0" lvl="0" indent="0" algn="l" rtl="0">
                <a:lnSpc>
                  <a:spcPct val="107000"/>
                </a:lnSpc>
                <a:spcBef>
                  <a:spcPts val="0"/>
                </a:spcBef>
                <a:spcAft>
                  <a:spcPts val="0"/>
                </a:spcAft>
                <a:buNone/>
              </a:pPr>
              <a:r>
                <a:rPr lang="it" sz="850" b="0" i="0" u="none" strike="noStrike" cap="none">
                  <a:solidFill>
                    <a:srgbClr val="000000"/>
                  </a:solidFill>
                  <a:latin typeface="Courier New"/>
                  <a:ea typeface="Courier New"/>
                  <a:cs typeface="Courier New"/>
                  <a:sym typeface="Courier New"/>
                </a:rPr>
                <a:t>      |  |     +--rw algorithm    empty</a:t>
              </a:r>
              <a:endParaRPr/>
            </a:p>
            <a:p>
              <a:pPr marL="0" marR="0" lvl="0" indent="0" algn="l" rtl="0">
                <a:lnSpc>
                  <a:spcPct val="107000"/>
                </a:lnSpc>
                <a:spcBef>
                  <a:spcPts val="0"/>
                </a:spcBef>
                <a:spcAft>
                  <a:spcPts val="0"/>
                </a:spcAft>
                <a:buNone/>
              </a:pPr>
              <a:r>
                <a:rPr lang="it" sz="850" b="0" i="0" u="none" strike="noStrike" cap="none">
                  <a:solidFill>
                    <a:srgbClr val="000000"/>
                  </a:solidFill>
                  <a:latin typeface="Courier New"/>
                  <a:ea typeface="Courier New"/>
                  <a:cs typeface="Courier New"/>
                  <a:sym typeface="Courier New"/>
                </a:rPr>
                <a:t>      |  +--rw name?              empty</a:t>
              </a:r>
              <a:endParaRPr/>
            </a:p>
            <a:p>
              <a:pPr marL="0" marR="0" lvl="0" indent="0" algn="l" rtl="0">
                <a:lnSpc>
                  <a:spcPct val="107000"/>
                </a:lnSpc>
                <a:spcBef>
                  <a:spcPts val="0"/>
                </a:spcBef>
                <a:spcAft>
                  <a:spcPts val="0"/>
                </a:spcAft>
                <a:buNone/>
              </a:pPr>
              <a:r>
                <a:rPr lang="it" sz="850" b="0" i="0" u="none" strike="noStrike" cap="none">
                  <a:solidFill>
                    <a:srgbClr val="000000"/>
                  </a:solidFill>
                  <a:latin typeface="Courier New"/>
                  <a:ea typeface="Courier New"/>
                  <a:cs typeface="Courier New"/>
                  <a:sym typeface="Courier New"/>
                </a:rPr>
                <a:t>      +--rw symptoms* [symptom_id]</a:t>
              </a:r>
              <a:endParaRPr/>
            </a:p>
            <a:p>
              <a:pPr marL="0" marR="0" lvl="0" indent="0" algn="l" rtl="0">
                <a:lnSpc>
                  <a:spcPct val="107000"/>
                </a:lnSpc>
                <a:spcBef>
                  <a:spcPts val="0"/>
                </a:spcBef>
                <a:spcAft>
                  <a:spcPts val="0"/>
                </a:spcAft>
                <a:buNone/>
              </a:pPr>
              <a:r>
                <a:rPr lang="it" sz="850" b="0" i="0" u="none" strike="noStrike" cap="none">
                  <a:solidFill>
                    <a:srgbClr val="000000"/>
                  </a:solidFill>
                  <a:latin typeface="Courier New"/>
                  <a:ea typeface="Courier New"/>
                  <a:cs typeface="Courier New"/>
                  <a:sym typeface="Courier New"/>
                </a:rPr>
                <a:t>        +--rw symptom_id    yang:uuid</a:t>
              </a:r>
              <a:endParaRPr sz="850" b="0" i="0" u="none" strike="noStrike" cap="none">
                <a:solidFill>
                  <a:srgbClr val="000000"/>
                </a:solidFill>
                <a:latin typeface="Courier New"/>
                <a:ea typeface="Courier New"/>
                <a:cs typeface="Courier New"/>
                <a:sym typeface="Courier New"/>
              </a:endParaRPr>
            </a:p>
          </p:txBody>
        </p:sp>
        <p:sp>
          <p:nvSpPr>
            <p:cNvPr id="11" name="Google Shape;81;p16">
              <a:extLst>
                <a:ext uri="{FF2B5EF4-FFF2-40B4-BE49-F238E27FC236}">
                  <a16:creationId xmlns:a16="http://schemas.microsoft.com/office/drawing/2014/main" id="{A24B210F-D65E-462D-A470-49AD58A2BB00}"/>
                </a:ext>
              </a:extLst>
            </p:cNvPr>
            <p:cNvSpPr/>
            <p:nvPr/>
          </p:nvSpPr>
          <p:spPr>
            <a:xfrm>
              <a:off x="1746241" y="3824537"/>
              <a:ext cx="3038400" cy="807600"/>
            </a:xfrm>
            <a:prstGeom prst="rect">
              <a:avLst/>
            </a:prstGeom>
            <a:solidFill>
              <a:srgbClr val="70AD47">
                <a:alpha val="9800"/>
              </a:srgbClr>
            </a:solidFill>
            <a:ln w="25400" cap="flat" cmpd="sng">
              <a:solidFill>
                <a:srgbClr val="70AD4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12" name="Google Shape;82;p16">
              <a:extLst>
                <a:ext uri="{FF2B5EF4-FFF2-40B4-BE49-F238E27FC236}">
                  <a16:creationId xmlns:a16="http://schemas.microsoft.com/office/drawing/2014/main" id="{6B6BC6C1-3355-495F-8420-954719D07A09}"/>
                </a:ext>
              </a:extLst>
            </p:cNvPr>
            <p:cNvSpPr/>
            <p:nvPr/>
          </p:nvSpPr>
          <p:spPr>
            <a:xfrm>
              <a:off x="1746241" y="3685999"/>
              <a:ext cx="3038400" cy="148200"/>
            </a:xfrm>
            <a:prstGeom prst="rect">
              <a:avLst/>
            </a:prstGeom>
            <a:solidFill>
              <a:srgbClr val="4472C4">
                <a:alpha val="9800"/>
              </a:srgbClr>
            </a:solidFill>
            <a:ln w="25400" cap="flat" cmpd="sng">
              <a:solidFill>
                <a:srgbClr val="4472C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 name="Google Shape;83;p16">
              <a:extLst>
                <a:ext uri="{FF2B5EF4-FFF2-40B4-BE49-F238E27FC236}">
                  <a16:creationId xmlns:a16="http://schemas.microsoft.com/office/drawing/2014/main" id="{4F389BFA-3577-465A-AE9A-1B6D94448FAF}"/>
                </a:ext>
              </a:extLst>
            </p:cNvPr>
            <p:cNvSpPr txBox="1"/>
            <p:nvPr/>
          </p:nvSpPr>
          <p:spPr>
            <a:xfrm>
              <a:off x="6274048" y="1509875"/>
              <a:ext cx="4804500" cy="498300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module: ietf-symptom-metadata</a:t>
              </a:r>
              <a:endParaRPr sz="850" b="0" i="0" u="none" strike="noStrike" cap="none" dirty="0">
                <a:solidFill>
                  <a:srgbClr val="000000"/>
                </a:solidFill>
                <a:latin typeface="Courier New"/>
                <a:ea typeface="Courier New"/>
                <a:cs typeface="Courier New"/>
                <a:sym typeface="Courier New"/>
              </a:endParaRPr>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+--ro ifws:symptom</a:t>
              </a:r>
              <a:endParaRPr sz="850" b="0" i="0" u="none" strike="noStrike" cap="none" dirty="0">
                <a:solidFill>
                  <a:srgbClr val="000000"/>
                </a:solidFill>
                <a:latin typeface="Courier New"/>
                <a:ea typeface="Courier New"/>
                <a:cs typeface="Courier New"/>
                <a:sym typeface="Courier New"/>
              </a:endParaRPr>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+--ro ifws:id?                        yang:uuid</a:t>
              </a:r>
              <a:endParaRPr sz="850" b="0" i="0" u="none" strike="noStrike" cap="none" dirty="0">
                <a:solidFill>
                  <a:srgbClr val="000000"/>
                </a:solidFill>
                <a:latin typeface="Courier New"/>
                <a:ea typeface="Courier New"/>
                <a:cs typeface="Courier New"/>
                <a:sym typeface="Courier New"/>
              </a:endParaRPr>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+--ro ifws:event-id?                  yang:uuid</a:t>
              </a:r>
              <a:endParaRPr sz="850" b="0" i="0" u="none" strike="noStrike" cap="none" dirty="0">
                <a:solidFill>
                  <a:srgbClr val="000000"/>
                </a:solidFill>
                <a:latin typeface="Courier New"/>
                <a:ea typeface="Courier New"/>
                <a:cs typeface="Courier New"/>
                <a:sym typeface="Courier New"/>
              </a:endParaRPr>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+--ro ifws:description?               string</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+--ro ifws:start-time?                yang:date-and-time</a:t>
              </a:r>
              <a:endParaRPr sz="850" b="0" i="0" u="none" strike="noStrike" cap="none" dirty="0">
                <a:solidFill>
                  <a:srgbClr val="000000"/>
                </a:solidFill>
                <a:latin typeface="Courier New"/>
                <a:ea typeface="Courier New"/>
                <a:cs typeface="Courier New"/>
                <a:sym typeface="Courier New"/>
              </a:endParaRPr>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+--ro ifws:end-time?                  yang:date-and-time</a:t>
              </a:r>
              <a:endParaRPr sz="850" b="0" i="0" u="none" strike="noStrike" cap="none" dirty="0">
                <a:solidFill>
                  <a:srgbClr val="000000"/>
                </a:solidFill>
                <a:latin typeface="Courier New"/>
                <a:ea typeface="Courier New"/>
                <a:cs typeface="Courier New"/>
                <a:sym typeface="Courier New"/>
              </a:endParaRPr>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+--ro ifws:confidence-score?          score</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+--ro ifws:concern-score?             Score</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+--ro (ifws:pattern)?</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+--:(ifws:drop)</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  +--ro ifws:drop                 empty</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+--:(ifws:spike)</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  +--ro ifws:spike                empty</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+--:(ifws:mean-shift)</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  +--ro ifws:mean-shift           empty</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+--:(ifws:seasonality-shift)</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  +--ro ifws:seasonality-shift    empty</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+--:(ifws:trend)</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  +--ro ifws:trend                empty</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+--:(ifws:other)</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+--ro ifws:other                string</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+--ro ifws:tags* [key]</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+--ro ifws:key      string</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+--ro ifws:value    string</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+--ro ifws:annotator</a:t>
              </a:r>
              <a:endParaRPr sz="850" b="0" i="0" u="none" strike="noStrike" cap="none" dirty="0">
                <a:solidFill>
                  <a:srgbClr val="000000"/>
                </a:solidFill>
                <a:latin typeface="Courier New"/>
                <a:ea typeface="Courier New"/>
                <a:cs typeface="Courier New"/>
                <a:sym typeface="Courier New"/>
              </a:endParaRPr>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+--ro (ifws:annotator-type)</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+--:(ifws:human)</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  +--ro ifws:human        empty</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+--:(ifws:algorithm)</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+--ro ifws:algorithm    empty</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+--ro ifws:name?              string</a:t>
              </a:r>
              <a:endParaRPr sz="850" b="0" i="0" u="none" strike="noStrike" cap="none" dirty="0">
                <a:solidFill>
                  <a:srgbClr val="000000"/>
                </a:solidFill>
                <a:latin typeface="Courier New"/>
                <a:ea typeface="Courier New"/>
                <a:cs typeface="Courier New"/>
                <a:sym typeface="Courier New"/>
              </a:endParaRPr>
            </a:p>
            <a:p>
              <a:pPr marL="0" marR="0" lvl="0" indent="0" algn="l" rtl="0">
                <a:lnSpc>
                  <a:spcPct val="107000"/>
                </a:lnSpc>
                <a:spcBef>
                  <a:spcPts val="0"/>
                </a:spcBef>
                <a:spcAft>
                  <a:spcPts val="0"/>
                </a:spcAft>
                <a:buNone/>
              </a:pPr>
              <a:endParaRPr sz="850" b="0" i="0" u="none" strike="noStrike" cap="none" dirty="0">
                <a:solidFill>
                  <a:srgbClr val="000000"/>
                </a:solidFill>
                <a:latin typeface="Courier New"/>
                <a:ea typeface="Courier New"/>
                <a:cs typeface="Courier New"/>
                <a:sym typeface="Courier New"/>
              </a:endParaRPr>
            </a:p>
            <a:p>
              <a:pPr marL="0" marR="0" lvl="0" indent="0" algn="l" rtl="0">
                <a:lnSpc>
                  <a:spcPct val="107000"/>
                </a:lnSpc>
                <a:spcBef>
                  <a:spcPts val="0"/>
                </a:spcBef>
                <a:spcAft>
                  <a:spcPts val="0"/>
                </a:spcAft>
                <a:buNone/>
              </a:pPr>
              <a:endParaRPr sz="850" b="0" i="0" u="none" strike="noStrike" cap="none" dirty="0">
                <a:solidFill>
                  <a:srgbClr val="000000"/>
                </a:solidFill>
                <a:latin typeface="Courier New"/>
                <a:ea typeface="Courier New"/>
                <a:cs typeface="Courier New"/>
                <a:sym typeface="Courier New"/>
              </a:endParaRPr>
            </a:p>
            <a:p>
              <a:pPr marL="0" marR="0" lvl="0" indent="0" algn="l" rtl="0">
                <a:lnSpc>
                  <a:spcPct val="107000"/>
                </a:lnSpc>
                <a:spcBef>
                  <a:spcPts val="0"/>
                </a:spcBef>
                <a:spcAft>
                  <a:spcPts val="0"/>
                </a:spcAft>
                <a:buNone/>
              </a:pPr>
              <a:endParaRPr sz="850" b="0" i="0" u="none" strike="noStrike" cap="none" dirty="0">
                <a:solidFill>
                  <a:srgbClr val="000000"/>
                </a:solidFill>
                <a:latin typeface="Courier New"/>
                <a:ea typeface="Courier New"/>
                <a:cs typeface="Courier New"/>
                <a:sym typeface="Courier New"/>
              </a:endParaRPr>
            </a:p>
          </p:txBody>
        </p:sp>
        <p:sp>
          <p:nvSpPr>
            <p:cNvPr id="14" name="Google Shape;84;p16">
              <a:extLst>
                <a:ext uri="{FF2B5EF4-FFF2-40B4-BE49-F238E27FC236}">
                  <a16:creationId xmlns:a16="http://schemas.microsoft.com/office/drawing/2014/main" id="{8AA8783A-7242-4A29-82AC-F46C449258B1}"/>
                </a:ext>
              </a:extLst>
            </p:cNvPr>
            <p:cNvSpPr/>
            <p:nvPr/>
          </p:nvSpPr>
          <p:spPr>
            <a:xfrm>
              <a:off x="6269769" y="2349017"/>
              <a:ext cx="4590000" cy="282300"/>
            </a:xfrm>
            <a:prstGeom prst="rect">
              <a:avLst/>
            </a:prstGeom>
            <a:solidFill>
              <a:srgbClr val="FFC000">
                <a:alpha val="9800"/>
              </a:srgbClr>
            </a:solidFill>
            <a:ln w="254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85;p16">
              <a:extLst>
                <a:ext uri="{FF2B5EF4-FFF2-40B4-BE49-F238E27FC236}">
                  <a16:creationId xmlns:a16="http://schemas.microsoft.com/office/drawing/2014/main" id="{C0C8CCCC-13C6-47D5-9B53-56C813C3B2E0}"/>
                </a:ext>
              </a:extLst>
            </p:cNvPr>
            <p:cNvSpPr/>
            <p:nvPr/>
          </p:nvSpPr>
          <p:spPr>
            <a:xfrm>
              <a:off x="6274044" y="4135092"/>
              <a:ext cx="4581601" cy="342174"/>
            </a:xfrm>
            <a:prstGeom prst="rect">
              <a:avLst/>
            </a:prstGeom>
            <a:solidFill>
              <a:srgbClr val="ED7D31">
                <a:alpha val="9800"/>
              </a:srgbClr>
            </a:solidFill>
            <a:ln w="25400" cap="flat" cmpd="sng">
              <a:solidFill>
                <a:srgbClr val="ED7D3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 name="Google Shape;86;p16">
              <a:extLst>
                <a:ext uri="{FF2B5EF4-FFF2-40B4-BE49-F238E27FC236}">
                  <a16:creationId xmlns:a16="http://schemas.microsoft.com/office/drawing/2014/main" id="{5C5D82D7-2C06-43B7-AD3F-36493A31C1BF}"/>
                </a:ext>
              </a:extLst>
            </p:cNvPr>
            <p:cNvSpPr/>
            <p:nvPr/>
          </p:nvSpPr>
          <p:spPr>
            <a:xfrm>
              <a:off x="6269769" y="4483116"/>
              <a:ext cx="4581600" cy="837028"/>
            </a:xfrm>
            <a:prstGeom prst="rect">
              <a:avLst/>
            </a:prstGeom>
            <a:solidFill>
              <a:srgbClr val="70AD47">
                <a:alpha val="9800"/>
              </a:srgbClr>
            </a:solidFill>
            <a:ln w="25400" cap="flat" cmpd="sng">
              <a:solidFill>
                <a:srgbClr val="70AD4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17" name="Google Shape;87;p16">
              <a:extLst>
                <a:ext uri="{FF2B5EF4-FFF2-40B4-BE49-F238E27FC236}">
                  <a16:creationId xmlns:a16="http://schemas.microsoft.com/office/drawing/2014/main" id="{67FC6A92-5A6F-43EE-AFE1-675D5F9A9167}"/>
                </a:ext>
              </a:extLst>
            </p:cNvPr>
            <p:cNvSpPr/>
            <p:nvPr/>
          </p:nvSpPr>
          <p:spPr>
            <a:xfrm>
              <a:off x="2023694" y="5600581"/>
              <a:ext cx="3093900" cy="406500"/>
            </a:xfrm>
            <a:prstGeom prst="rect">
              <a:avLst/>
            </a:prstGeom>
            <a:solidFill>
              <a:schemeClr val="lt2"/>
            </a:solidFill>
            <a:ln w="25400" cap="flat" cmpd="sng">
              <a:solidFill>
                <a:srgbClr val="70AD47"/>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it" sz="1300">
                  <a:solidFill>
                    <a:schemeClr val="dk1"/>
                  </a:solidFill>
                  <a:latin typeface="Calibri"/>
                  <a:ea typeface="Calibri"/>
                  <a:cs typeface="Calibri"/>
                  <a:sym typeface="Calibri"/>
                </a:rPr>
                <a:t>Which entity generated the label</a:t>
              </a:r>
              <a:endParaRPr sz="1300">
                <a:solidFill>
                  <a:schemeClr val="dk1"/>
                </a:solidFill>
                <a:latin typeface="Calibri"/>
                <a:ea typeface="Calibri"/>
                <a:cs typeface="Calibri"/>
                <a:sym typeface="Calibri"/>
              </a:endParaRPr>
            </a:p>
          </p:txBody>
        </p:sp>
        <p:cxnSp>
          <p:nvCxnSpPr>
            <p:cNvPr id="18" name="Google Shape;88;p16">
              <a:extLst>
                <a:ext uri="{FF2B5EF4-FFF2-40B4-BE49-F238E27FC236}">
                  <a16:creationId xmlns:a16="http://schemas.microsoft.com/office/drawing/2014/main" id="{7C3C09B6-04AB-4786-AB1F-AAB23E9487BB}"/>
                </a:ext>
              </a:extLst>
            </p:cNvPr>
            <p:cNvCxnSpPr>
              <a:cxnSpLocks/>
              <a:stCxn id="17" idx="0"/>
              <a:endCxn id="11" idx="2"/>
            </p:cNvCxnSpPr>
            <p:nvPr/>
          </p:nvCxnSpPr>
          <p:spPr>
            <a:xfrm flipH="1" flipV="1">
              <a:off x="3265441" y="4632137"/>
              <a:ext cx="305203" cy="968444"/>
            </a:xfrm>
            <a:prstGeom prst="straightConnector1">
              <a:avLst/>
            </a:prstGeom>
            <a:noFill/>
            <a:ln w="9525" cap="flat" cmpd="sng">
              <a:solidFill>
                <a:srgbClr val="6AA84F"/>
              </a:solidFill>
              <a:prstDash val="solid"/>
              <a:round/>
              <a:headEnd type="none" w="med" len="med"/>
              <a:tailEnd type="triangle" w="med" len="med"/>
            </a:ln>
          </p:spPr>
        </p:cxnSp>
        <p:cxnSp>
          <p:nvCxnSpPr>
            <p:cNvPr id="19" name="Google Shape;89;p16">
              <a:extLst>
                <a:ext uri="{FF2B5EF4-FFF2-40B4-BE49-F238E27FC236}">
                  <a16:creationId xmlns:a16="http://schemas.microsoft.com/office/drawing/2014/main" id="{88116259-4EBC-42B4-AC74-132358AE2610}"/>
                </a:ext>
              </a:extLst>
            </p:cNvPr>
            <p:cNvCxnSpPr>
              <a:cxnSpLocks/>
              <a:stCxn id="17" idx="3"/>
              <a:endCxn id="16" idx="1"/>
            </p:cNvCxnSpPr>
            <p:nvPr/>
          </p:nvCxnSpPr>
          <p:spPr>
            <a:xfrm flipV="1">
              <a:off x="5117593" y="4901630"/>
              <a:ext cx="1152176" cy="902201"/>
            </a:xfrm>
            <a:prstGeom prst="straightConnector1">
              <a:avLst/>
            </a:prstGeom>
            <a:noFill/>
            <a:ln w="9525" cap="flat" cmpd="sng">
              <a:solidFill>
                <a:srgbClr val="6AA84F"/>
              </a:solidFill>
              <a:prstDash val="solid"/>
              <a:round/>
              <a:headEnd type="none" w="med" len="med"/>
              <a:tailEnd type="triangle" w="med" len="med"/>
            </a:ln>
          </p:spPr>
        </p:cxnSp>
        <p:sp>
          <p:nvSpPr>
            <p:cNvPr id="20" name="Google Shape;90;p16">
              <a:extLst>
                <a:ext uri="{FF2B5EF4-FFF2-40B4-BE49-F238E27FC236}">
                  <a16:creationId xmlns:a16="http://schemas.microsoft.com/office/drawing/2014/main" id="{B1C18EDE-DDF3-4E9C-B450-D7856DAA2CD2}"/>
                </a:ext>
              </a:extLst>
            </p:cNvPr>
            <p:cNvSpPr/>
            <p:nvPr/>
          </p:nvSpPr>
          <p:spPr>
            <a:xfrm>
              <a:off x="1903919" y="2219531"/>
              <a:ext cx="2282100" cy="406500"/>
            </a:xfrm>
            <a:prstGeom prst="rect">
              <a:avLst/>
            </a:prstGeom>
            <a:solidFill>
              <a:schemeClr val="lt2"/>
            </a:solidFill>
            <a:ln w="25400" cap="flat" cmpd="sng">
              <a:solidFill>
                <a:srgbClr val="4472C4"/>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it" sz="1300">
                  <a:solidFill>
                    <a:schemeClr val="dk1"/>
                  </a:solidFill>
                  <a:latin typeface="Calibri"/>
                  <a:ea typeface="Calibri"/>
                  <a:cs typeface="Calibri"/>
                  <a:sym typeface="Calibri"/>
                </a:rPr>
                <a:t>In which state of the anomaly the label was generated</a:t>
              </a:r>
              <a:endParaRPr sz="1300">
                <a:solidFill>
                  <a:schemeClr val="dk1"/>
                </a:solidFill>
                <a:latin typeface="Calibri"/>
                <a:ea typeface="Calibri"/>
                <a:cs typeface="Calibri"/>
                <a:sym typeface="Calibri"/>
              </a:endParaRPr>
            </a:p>
          </p:txBody>
        </p:sp>
        <p:cxnSp>
          <p:nvCxnSpPr>
            <p:cNvPr id="21" name="Google Shape;91;p16">
              <a:extLst>
                <a:ext uri="{FF2B5EF4-FFF2-40B4-BE49-F238E27FC236}">
                  <a16:creationId xmlns:a16="http://schemas.microsoft.com/office/drawing/2014/main" id="{61F67716-407D-491A-B44F-7DD1035D82E9}"/>
                </a:ext>
              </a:extLst>
            </p:cNvPr>
            <p:cNvCxnSpPr>
              <a:stCxn id="20" idx="2"/>
              <a:endCxn id="12" idx="0"/>
            </p:cNvCxnSpPr>
            <p:nvPr/>
          </p:nvCxnSpPr>
          <p:spPr>
            <a:xfrm>
              <a:off x="3044970" y="2626031"/>
              <a:ext cx="220472" cy="1059968"/>
            </a:xfrm>
            <a:prstGeom prst="straightConnector1">
              <a:avLst/>
            </a:prstGeom>
            <a:noFill/>
            <a:ln w="9525" cap="flat" cmpd="sng">
              <a:solidFill>
                <a:schemeClr val="accent1"/>
              </a:solidFill>
              <a:prstDash val="solid"/>
              <a:round/>
              <a:headEnd type="none" w="med" len="med"/>
              <a:tailEnd type="triangle" w="med" len="med"/>
            </a:ln>
          </p:spPr>
        </p:cxnSp>
        <p:sp>
          <p:nvSpPr>
            <p:cNvPr id="22" name="Google Shape;92;p16">
              <a:extLst>
                <a:ext uri="{FF2B5EF4-FFF2-40B4-BE49-F238E27FC236}">
                  <a16:creationId xmlns:a16="http://schemas.microsoft.com/office/drawing/2014/main" id="{3DB1AD13-676E-4F4A-8A1A-0B5CBB51F90E}"/>
                </a:ext>
              </a:extLst>
            </p:cNvPr>
            <p:cNvSpPr/>
            <p:nvPr/>
          </p:nvSpPr>
          <p:spPr>
            <a:xfrm>
              <a:off x="6274044" y="1010956"/>
              <a:ext cx="4370100" cy="406500"/>
            </a:xfrm>
            <a:prstGeom prst="rect">
              <a:avLst/>
            </a:prstGeom>
            <a:solidFill>
              <a:schemeClr val="lt2"/>
            </a:solidFill>
            <a:ln w="25400" cap="flat" cmpd="sng">
              <a:solidFill>
                <a:srgbClr val="FFD966"/>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it" sz="1300">
                  <a:solidFill>
                    <a:schemeClr val="dk1"/>
                  </a:solidFill>
                  <a:latin typeface="Calibri"/>
                  <a:ea typeface="Calibri"/>
                  <a:cs typeface="Calibri"/>
                  <a:sym typeface="Calibri"/>
                </a:rPr>
                <a:t>Provide labels to ML based on the specific action to perform</a:t>
              </a:r>
              <a:br>
                <a:rPr lang="it" sz="1300">
                  <a:solidFill>
                    <a:schemeClr val="dk1"/>
                  </a:solidFill>
                  <a:latin typeface="Calibri"/>
                  <a:ea typeface="Calibri"/>
                  <a:cs typeface="Calibri"/>
                  <a:sym typeface="Calibri"/>
                </a:rPr>
              </a:br>
              <a:r>
                <a:rPr lang="it" sz="1300">
                  <a:solidFill>
                    <a:schemeClr val="dk1"/>
                  </a:solidFill>
                  <a:latin typeface="Calibri"/>
                  <a:ea typeface="Calibri"/>
                  <a:cs typeface="Calibri"/>
                  <a:sym typeface="Calibri"/>
                </a:rPr>
                <a:t>(e.g. Active Learning, ML Retraining, )</a:t>
              </a:r>
              <a:endParaRPr sz="1300">
                <a:solidFill>
                  <a:schemeClr val="dk1"/>
                </a:solidFill>
                <a:latin typeface="Calibri"/>
                <a:ea typeface="Calibri"/>
                <a:cs typeface="Calibri"/>
                <a:sym typeface="Calibri"/>
              </a:endParaRPr>
            </a:p>
          </p:txBody>
        </p:sp>
        <p:cxnSp>
          <p:nvCxnSpPr>
            <p:cNvPr id="23" name="Google Shape;93;p16">
              <a:extLst>
                <a:ext uri="{FF2B5EF4-FFF2-40B4-BE49-F238E27FC236}">
                  <a16:creationId xmlns:a16="http://schemas.microsoft.com/office/drawing/2014/main" id="{187D580F-DF34-409A-B572-7F3BBC935398}"/>
                </a:ext>
              </a:extLst>
            </p:cNvPr>
            <p:cNvCxnSpPr>
              <a:stCxn id="22" idx="2"/>
              <a:endCxn id="14" idx="0"/>
            </p:cNvCxnSpPr>
            <p:nvPr/>
          </p:nvCxnSpPr>
          <p:spPr>
            <a:xfrm>
              <a:off x="8459094" y="1417456"/>
              <a:ext cx="105676" cy="931561"/>
            </a:xfrm>
            <a:prstGeom prst="straightConnector1">
              <a:avLst/>
            </a:prstGeom>
            <a:noFill/>
            <a:ln w="9525" cap="flat" cmpd="sng">
              <a:solidFill>
                <a:srgbClr val="FFD966"/>
              </a:solidFill>
              <a:prstDash val="solid"/>
              <a:round/>
              <a:headEnd type="none" w="med" len="med"/>
              <a:tailEnd type="triangle" w="med" len="med"/>
            </a:ln>
          </p:spPr>
        </p:cxnSp>
        <p:sp>
          <p:nvSpPr>
            <p:cNvPr id="24" name="Google Shape;94;p16">
              <a:extLst>
                <a:ext uri="{FF2B5EF4-FFF2-40B4-BE49-F238E27FC236}">
                  <a16:creationId xmlns:a16="http://schemas.microsoft.com/office/drawing/2014/main" id="{EB2D6F37-A4E8-4710-8942-C288F9C0129F}"/>
                </a:ext>
              </a:extLst>
            </p:cNvPr>
            <p:cNvSpPr/>
            <p:nvPr/>
          </p:nvSpPr>
          <p:spPr>
            <a:xfrm>
              <a:off x="5362869" y="3459606"/>
              <a:ext cx="1644000" cy="406500"/>
            </a:xfrm>
            <a:prstGeom prst="rect">
              <a:avLst/>
            </a:prstGeom>
            <a:solidFill>
              <a:schemeClr val="lt2"/>
            </a:solidFill>
            <a:ln w="25400" cap="flat" cmpd="sng">
              <a:solidFill>
                <a:srgbClr val="ED7D31"/>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it" sz="1300">
                  <a:solidFill>
                    <a:schemeClr val="dk1"/>
                  </a:solidFill>
                  <a:latin typeface="Calibri"/>
                  <a:ea typeface="Calibri"/>
                  <a:cs typeface="Calibri"/>
                  <a:sym typeface="Calibri"/>
                </a:rPr>
                <a:t>Labels can be filtered based on the tags</a:t>
              </a:r>
              <a:endParaRPr sz="1300">
                <a:solidFill>
                  <a:schemeClr val="dk1"/>
                </a:solidFill>
                <a:latin typeface="Calibri"/>
                <a:ea typeface="Calibri"/>
                <a:cs typeface="Calibri"/>
                <a:sym typeface="Calibri"/>
              </a:endParaRPr>
            </a:p>
          </p:txBody>
        </p:sp>
        <p:cxnSp>
          <p:nvCxnSpPr>
            <p:cNvPr id="25" name="Google Shape;95;p16">
              <a:extLst>
                <a:ext uri="{FF2B5EF4-FFF2-40B4-BE49-F238E27FC236}">
                  <a16:creationId xmlns:a16="http://schemas.microsoft.com/office/drawing/2014/main" id="{0EAA911F-5D3C-4FB3-9BD2-AF61A058573F}"/>
                </a:ext>
              </a:extLst>
            </p:cNvPr>
            <p:cNvCxnSpPr>
              <a:cxnSpLocks/>
              <a:stCxn id="24" idx="2"/>
              <a:endCxn id="15" idx="0"/>
            </p:cNvCxnSpPr>
            <p:nvPr/>
          </p:nvCxnSpPr>
          <p:spPr>
            <a:xfrm>
              <a:off x="6184869" y="3866106"/>
              <a:ext cx="2379975" cy="268986"/>
            </a:xfrm>
            <a:prstGeom prst="straightConnector1">
              <a:avLst/>
            </a:prstGeom>
            <a:noFill/>
            <a:ln w="9525" cap="flat" cmpd="sng">
              <a:solidFill>
                <a:srgbClr val="ED7D31"/>
              </a:solidFill>
              <a:prstDash val="solid"/>
              <a:round/>
              <a:headEnd type="none" w="med" len="med"/>
              <a:tailEnd type="triangle" w="med" len="med"/>
            </a:ln>
          </p:spPr>
        </p:cxnSp>
      </p:grpSp>
    </p:spTree>
    <p:extLst>
      <p:ext uri="{BB962C8B-B14F-4D97-AF65-F5344CB8AC3E}">
        <p14:creationId xmlns:p14="http://schemas.microsoft.com/office/powerpoint/2010/main" val="3606489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30" name="Google Shape;230;p9"/>
          <p:cNvSpPr txBox="1">
            <a:spLocks noGrp="1"/>
          </p:cNvSpPr>
          <p:nvPr>
            <p:ph type="sldNum" idx="12"/>
          </p:nvPr>
        </p:nvSpPr>
        <p:spPr>
          <a:xfrm>
            <a:off x="11587892" y="6361637"/>
            <a:ext cx="414251"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t>18</a:t>
            </a:fld>
            <a:endParaRPr sz="1400"/>
          </a:p>
        </p:txBody>
      </p:sp>
      <p:sp>
        <p:nvSpPr>
          <p:cNvPr id="231" name="Google Shape;231;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Calibri"/>
              <a:buNone/>
            </a:pPr>
            <a:r>
              <a:rPr lang="en-US" sz="2800" b="1" dirty="0">
                <a:solidFill>
                  <a:srgbClr val="FF0000"/>
                </a:solidFill>
              </a:rPr>
              <a:t>Experiment: </a:t>
            </a:r>
            <a:r>
              <a:rPr lang="en-US" sz="2800" b="1" dirty="0"/>
              <a:t>Antagonist</a:t>
            </a:r>
            <a:br>
              <a:rPr lang="en-US" sz="3600" dirty="0"/>
            </a:br>
            <a:r>
              <a:rPr lang="en-US" sz="2800" u="sng" dirty="0">
                <a:solidFill>
                  <a:srgbClr val="ACABAB"/>
                </a:solidFill>
              </a:rPr>
              <a:t>an</a:t>
            </a:r>
            <a:r>
              <a:rPr lang="en-US" sz="2800" dirty="0">
                <a:solidFill>
                  <a:srgbClr val="ACABAB"/>
                </a:solidFill>
              </a:rPr>
              <a:t>omaly </a:t>
            </a:r>
            <a:r>
              <a:rPr lang="en-US" sz="2800" u="sng" dirty="0">
                <a:solidFill>
                  <a:srgbClr val="ACABAB"/>
                </a:solidFill>
              </a:rPr>
              <a:t>tag</a:t>
            </a:r>
            <a:r>
              <a:rPr lang="en-US" sz="2800" dirty="0">
                <a:solidFill>
                  <a:srgbClr val="ACABAB"/>
                </a:solidFill>
              </a:rPr>
              <a:t>ging </a:t>
            </a:r>
            <a:r>
              <a:rPr lang="en-US" sz="2800" u="sng" dirty="0">
                <a:solidFill>
                  <a:srgbClr val="ACABAB"/>
                </a:solidFill>
              </a:rPr>
              <a:t>on</a:t>
            </a:r>
            <a:r>
              <a:rPr lang="en-US" sz="2800" dirty="0">
                <a:solidFill>
                  <a:srgbClr val="ACABAB"/>
                </a:solidFill>
              </a:rPr>
              <a:t> h</a:t>
            </a:r>
            <a:r>
              <a:rPr lang="en-US" sz="2800" u="sng" dirty="0">
                <a:solidFill>
                  <a:srgbClr val="ACABAB"/>
                </a:solidFill>
              </a:rPr>
              <a:t>ist</a:t>
            </a:r>
            <a:r>
              <a:rPr lang="en-US" sz="2800" dirty="0">
                <a:solidFill>
                  <a:srgbClr val="ACABAB"/>
                </a:solidFill>
              </a:rPr>
              <a:t>orical data</a:t>
            </a:r>
            <a:endParaRPr sz="2700" dirty="0">
              <a:solidFill>
                <a:srgbClr val="FF0000"/>
              </a:solidFill>
            </a:endParaRPr>
          </a:p>
        </p:txBody>
      </p:sp>
      <p:pic>
        <p:nvPicPr>
          <p:cNvPr id="4" name="Google Shape;243;g2ebc266c09e_0_0">
            <a:extLst>
              <a:ext uri="{FF2B5EF4-FFF2-40B4-BE49-F238E27FC236}">
                <a16:creationId xmlns:a16="http://schemas.microsoft.com/office/drawing/2014/main" id="{22E2714B-53D9-2F81-D442-D0C13721756A}"/>
              </a:ext>
            </a:extLst>
          </p:cNvPr>
          <p:cNvPicPr preferRelativeResize="0"/>
          <p:nvPr/>
        </p:nvPicPr>
        <p:blipFill>
          <a:blip r:embed="rId3">
            <a:alphaModFix/>
          </a:blip>
          <a:stretch>
            <a:fillRect/>
          </a:stretch>
        </p:blipFill>
        <p:spPr>
          <a:xfrm>
            <a:off x="33163" y="1798827"/>
            <a:ext cx="7037733" cy="3673201"/>
          </a:xfrm>
          <a:prstGeom prst="rect">
            <a:avLst/>
          </a:prstGeom>
          <a:noFill/>
          <a:ln>
            <a:noFill/>
          </a:ln>
        </p:spPr>
      </p:pic>
      <p:sp>
        <p:nvSpPr>
          <p:cNvPr id="5" name="Google Shape;244;g2ebc266c09e_0_0">
            <a:extLst>
              <a:ext uri="{FF2B5EF4-FFF2-40B4-BE49-F238E27FC236}">
                <a16:creationId xmlns:a16="http://schemas.microsoft.com/office/drawing/2014/main" id="{559CA179-8EDF-F04E-7B96-050CE2C67590}"/>
              </a:ext>
            </a:extLst>
          </p:cNvPr>
          <p:cNvSpPr txBox="1"/>
          <p:nvPr/>
        </p:nvSpPr>
        <p:spPr>
          <a:xfrm>
            <a:off x="7240555" y="51740"/>
            <a:ext cx="4674637" cy="6935191"/>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2000" b="1" dirty="0"/>
              <a:t>Goals:</a:t>
            </a:r>
          </a:p>
          <a:p>
            <a:pPr marL="285750" lvl="0" indent="-285750">
              <a:lnSpc>
                <a:spcPct val="90000"/>
              </a:lnSpc>
              <a:spcBef>
                <a:spcPts val="1000"/>
              </a:spcBef>
              <a:spcAft>
                <a:spcPts val="0"/>
              </a:spcAft>
              <a:buClr>
                <a:schemeClr val="dk2"/>
              </a:buClr>
              <a:buSzPts val="1700"/>
              <a:buFont typeface="Wingdings" panose="05000000000000000000" pitchFamily="2" charset="2"/>
              <a:buChar char="Ø"/>
            </a:pPr>
            <a:r>
              <a:rPr lang="en-US" sz="2000" dirty="0"/>
              <a:t>Build a </a:t>
            </a:r>
            <a:r>
              <a:rPr lang="en-US" sz="2000" b="1" dirty="0"/>
              <a:t>Label Store </a:t>
            </a:r>
            <a:r>
              <a:rPr lang="en-US" sz="2000" dirty="0"/>
              <a:t>for Network Anomaly detection</a:t>
            </a:r>
          </a:p>
          <a:p>
            <a:pPr marL="285750" lvl="0" indent="-285750">
              <a:lnSpc>
                <a:spcPct val="90000"/>
              </a:lnSpc>
              <a:spcBef>
                <a:spcPts val="1000"/>
              </a:spcBef>
              <a:spcAft>
                <a:spcPts val="0"/>
              </a:spcAft>
              <a:buClr>
                <a:schemeClr val="dk2"/>
              </a:buClr>
              <a:buSzPts val="1700"/>
              <a:buFont typeface="Wingdings" panose="05000000000000000000" pitchFamily="2" charset="2"/>
              <a:buChar char="Ø"/>
            </a:pPr>
            <a:r>
              <a:rPr lang="en-US" sz="2000" dirty="0"/>
              <a:t>Prove that YANG models contain all the necessary information</a:t>
            </a:r>
          </a:p>
          <a:p>
            <a:pPr marL="285750" indent="-285750">
              <a:lnSpc>
                <a:spcPct val="90000"/>
              </a:lnSpc>
              <a:buClr>
                <a:schemeClr val="dk2"/>
              </a:buClr>
              <a:buSzPts val="1700"/>
              <a:buFont typeface="Wingdings" panose="05000000000000000000" pitchFamily="2" charset="2"/>
              <a:buChar char="Ø"/>
            </a:pPr>
            <a:r>
              <a:rPr lang="en-US" sz="2000" dirty="0"/>
              <a:t>Validate models across a wide range of use-cases</a:t>
            </a:r>
          </a:p>
          <a:p>
            <a:pPr marL="0" lvl="0" indent="0" algn="l" rtl="0">
              <a:lnSpc>
                <a:spcPct val="115000"/>
              </a:lnSpc>
              <a:spcBef>
                <a:spcPts val="1200"/>
              </a:spcBef>
              <a:spcAft>
                <a:spcPts val="0"/>
              </a:spcAft>
              <a:buNone/>
            </a:pPr>
            <a:r>
              <a:rPr lang="en-US" sz="2000" b="1" dirty="0"/>
              <a:t>Done so far:</a:t>
            </a:r>
            <a:endParaRPr sz="2000" b="1" dirty="0"/>
          </a:p>
          <a:p>
            <a:pPr marL="285750" lvl="0" indent="-285750">
              <a:lnSpc>
                <a:spcPct val="90000"/>
              </a:lnSpc>
              <a:spcBef>
                <a:spcPts val="600"/>
              </a:spcBef>
              <a:spcAft>
                <a:spcPts val="0"/>
              </a:spcAft>
              <a:buClr>
                <a:schemeClr val="dk2"/>
              </a:buClr>
              <a:buSzPts val="1700"/>
              <a:buFont typeface="Wingdings" panose="05000000000000000000" pitchFamily="2" charset="2"/>
              <a:buChar char="ü"/>
            </a:pPr>
            <a:r>
              <a:rPr lang="en-US" sz="2000" dirty="0"/>
              <a:t>Validation with real operational data (Cloud monitoring)</a:t>
            </a:r>
            <a:endParaRPr sz="2000" dirty="0"/>
          </a:p>
          <a:p>
            <a:pPr marL="285750" lvl="0" indent="-285750">
              <a:lnSpc>
                <a:spcPct val="90000"/>
              </a:lnSpc>
              <a:spcBef>
                <a:spcPts val="0"/>
              </a:spcBef>
              <a:spcAft>
                <a:spcPts val="0"/>
              </a:spcAft>
              <a:buClr>
                <a:schemeClr val="dk2"/>
              </a:buClr>
              <a:buSzPts val="1700"/>
              <a:buFont typeface="Wingdings" panose="05000000000000000000" pitchFamily="2" charset="2"/>
              <a:buChar char="ü"/>
            </a:pPr>
            <a:r>
              <a:rPr lang="en-US" sz="2000" dirty="0"/>
              <a:t>Validation with rule-based Network Anomaly Detector (SAIN RFC9417/RFC9418)</a:t>
            </a:r>
            <a:endParaRPr sz="2000" dirty="0"/>
          </a:p>
          <a:p>
            <a:pPr marL="285750" lvl="0" indent="-285750">
              <a:lnSpc>
                <a:spcPct val="90000"/>
              </a:lnSpc>
              <a:spcBef>
                <a:spcPts val="0"/>
              </a:spcBef>
              <a:spcAft>
                <a:spcPts val="0"/>
              </a:spcAft>
              <a:buClr>
                <a:schemeClr val="dk2"/>
              </a:buClr>
              <a:buSzPts val="1700"/>
              <a:buFont typeface="Wingdings" panose="05000000000000000000" pitchFamily="2" charset="2"/>
              <a:buChar char="ü"/>
            </a:pPr>
            <a:r>
              <a:rPr lang="en-US" sz="2000" dirty="0"/>
              <a:t>Validation with a ML-based Network Anomaly Detector (Autoencoder)</a:t>
            </a:r>
            <a:endParaRPr sz="2000" dirty="0"/>
          </a:p>
          <a:p>
            <a:pPr marL="285750" lvl="0" indent="-285750">
              <a:lnSpc>
                <a:spcPct val="90000"/>
              </a:lnSpc>
              <a:spcBef>
                <a:spcPts val="0"/>
              </a:spcBef>
              <a:spcAft>
                <a:spcPts val="0"/>
              </a:spcAft>
              <a:buClr>
                <a:schemeClr val="dk2"/>
              </a:buClr>
              <a:buSzPts val="1700"/>
              <a:buFont typeface="Wingdings" panose="05000000000000000000" pitchFamily="2" charset="2"/>
              <a:buChar char="ü"/>
            </a:pPr>
            <a:r>
              <a:rPr lang="en-US" sz="2000" dirty="0"/>
              <a:t>Add support for Re-training of ML-based models</a:t>
            </a:r>
            <a:endParaRPr sz="2000" dirty="0"/>
          </a:p>
          <a:p>
            <a:pPr marL="285750" lvl="0" indent="-285750">
              <a:lnSpc>
                <a:spcPct val="90000"/>
              </a:lnSpc>
              <a:spcBef>
                <a:spcPts val="0"/>
              </a:spcBef>
              <a:spcAft>
                <a:spcPts val="0"/>
              </a:spcAft>
              <a:buClr>
                <a:schemeClr val="dk2"/>
              </a:buClr>
              <a:buSzPts val="1700"/>
              <a:buFont typeface="Wingdings" panose="05000000000000000000" pitchFamily="2" charset="2"/>
              <a:buChar char="ü"/>
            </a:pPr>
            <a:r>
              <a:rPr lang="en-US" sz="2000" dirty="0"/>
              <a:t>Add partial support for Metadata Filtering and search</a:t>
            </a:r>
            <a:endParaRPr sz="2000" dirty="0"/>
          </a:p>
          <a:p>
            <a:pPr marL="285750" lvl="0" indent="-285750">
              <a:lnSpc>
                <a:spcPct val="90000"/>
              </a:lnSpc>
              <a:spcBef>
                <a:spcPts val="0"/>
              </a:spcBef>
              <a:spcAft>
                <a:spcPts val="0"/>
              </a:spcAft>
              <a:buClr>
                <a:schemeClr val="dk2"/>
              </a:buClr>
              <a:buSzPts val="1700"/>
              <a:buFont typeface="Wingdings" panose="05000000000000000000" pitchFamily="2" charset="2"/>
              <a:buChar char="ü"/>
            </a:pPr>
            <a:r>
              <a:rPr lang="en-US" sz="2000" dirty="0"/>
              <a:t>YANG model refinements to reflect the results of the coding</a:t>
            </a:r>
            <a:endParaRPr sz="2000" dirty="0"/>
          </a:p>
          <a:p>
            <a:pPr marL="285750" lvl="0" indent="-285750">
              <a:lnSpc>
                <a:spcPct val="90000"/>
              </a:lnSpc>
              <a:spcBef>
                <a:spcPts val="0"/>
              </a:spcBef>
              <a:spcAft>
                <a:spcPts val="0"/>
              </a:spcAft>
              <a:buClr>
                <a:schemeClr val="dk2"/>
              </a:buClr>
              <a:buSzPts val="1700"/>
              <a:buFont typeface="Wingdings" panose="05000000000000000000" pitchFamily="2" charset="2"/>
              <a:buChar char="ü"/>
            </a:pPr>
            <a:r>
              <a:rPr lang="en-US" sz="2000" dirty="0"/>
              <a:t>Automatic dashboard generation</a:t>
            </a:r>
          </a:p>
        </p:txBody>
      </p:sp>
      <p:sp>
        <p:nvSpPr>
          <p:cNvPr id="9" name="TextBox 8">
            <a:extLst>
              <a:ext uri="{FF2B5EF4-FFF2-40B4-BE49-F238E27FC236}">
                <a16:creationId xmlns:a16="http://schemas.microsoft.com/office/drawing/2014/main" id="{C88EE4A3-9182-D4E3-B18C-1D84CB7DF39B}"/>
              </a:ext>
            </a:extLst>
          </p:cNvPr>
          <p:cNvSpPr txBox="1"/>
          <p:nvPr/>
        </p:nvSpPr>
        <p:spPr>
          <a:xfrm>
            <a:off x="838200" y="5580167"/>
            <a:ext cx="6232696" cy="1000274"/>
          </a:xfrm>
          <a:prstGeom prst="rect">
            <a:avLst/>
          </a:prstGeom>
          <a:noFill/>
        </p:spPr>
        <p:txBody>
          <a:bodyPr wrap="square">
            <a:spAutoFit/>
          </a:bodyPr>
          <a:lstStyle/>
          <a:p>
            <a:pPr>
              <a:lnSpc>
                <a:spcPct val="115000"/>
              </a:lnSpc>
              <a:spcBef>
                <a:spcPts val="1200"/>
              </a:spcBef>
            </a:pPr>
            <a:r>
              <a:rPr lang="en-US" sz="2000" b="1" dirty="0">
                <a:solidFill>
                  <a:srgbClr val="FF0000"/>
                </a:solidFill>
              </a:rPr>
              <a:t>Next Steps:</a:t>
            </a:r>
          </a:p>
          <a:p>
            <a:pPr marL="285750" indent="-285750">
              <a:lnSpc>
                <a:spcPct val="90000"/>
              </a:lnSpc>
              <a:spcBef>
                <a:spcPts val="0"/>
              </a:spcBef>
              <a:buClr>
                <a:schemeClr val="dk2"/>
              </a:buClr>
              <a:buSzPts val="1700"/>
              <a:buFont typeface="Wingdings" panose="05000000000000000000" pitchFamily="2" charset="2"/>
              <a:buChar char="Ø"/>
            </a:pPr>
            <a:r>
              <a:rPr lang="en-US" sz="2000" dirty="0"/>
              <a:t>Improve scalability</a:t>
            </a:r>
          </a:p>
          <a:p>
            <a:pPr marL="285750" indent="-285750">
              <a:lnSpc>
                <a:spcPct val="90000"/>
              </a:lnSpc>
              <a:spcBef>
                <a:spcPts val="0"/>
              </a:spcBef>
              <a:buClr>
                <a:schemeClr val="dk2"/>
              </a:buClr>
              <a:buSzPts val="1700"/>
              <a:buFont typeface="Wingdings" panose="05000000000000000000" pitchFamily="2" charset="2"/>
              <a:buChar char="Ø"/>
            </a:pPr>
            <a:r>
              <a:rPr lang="en-US" sz="2000" dirty="0"/>
              <a:t>Integrate and Validate with Swisscom Data</a:t>
            </a:r>
            <a:endParaRPr lang="en-US" sz="2000" dirty="0">
              <a:solidFill>
                <a:schemeClr val="dk2"/>
              </a:solidFill>
            </a:endParaRPr>
          </a:p>
        </p:txBody>
      </p:sp>
    </p:spTree>
    <p:extLst>
      <p:ext uri="{BB962C8B-B14F-4D97-AF65-F5344CB8AC3E}">
        <p14:creationId xmlns:p14="http://schemas.microsoft.com/office/powerpoint/2010/main" val="1914204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30" name="Google Shape;230;p9"/>
          <p:cNvSpPr txBox="1">
            <a:spLocks noGrp="1"/>
          </p:cNvSpPr>
          <p:nvPr>
            <p:ph type="sldNum" idx="12"/>
          </p:nvPr>
        </p:nvSpPr>
        <p:spPr>
          <a:xfrm>
            <a:off x="11587892" y="6361637"/>
            <a:ext cx="414251"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t>19</a:t>
            </a:fld>
            <a:endParaRPr sz="1400"/>
          </a:p>
        </p:txBody>
      </p:sp>
      <p:sp>
        <p:nvSpPr>
          <p:cNvPr id="231" name="Google Shape;231;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Calibri"/>
              <a:buNone/>
            </a:pPr>
            <a:r>
              <a:rPr lang="en-US" sz="2800" b="1" dirty="0">
                <a:solidFill>
                  <a:srgbClr val="FF0000"/>
                </a:solidFill>
              </a:rPr>
              <a:t>Experiment: </a:t>
            </a:r>
            <a:r>
              <a:rPr lang="en-US" sz="2800" b="1" dirty="0"/>
              <a:t>Antagonist</a:t>
            </a:r>
            <a:br>
              <a:rPr lang="en-US" sz="3600" dirty="0"/>
            </a:br>
            <a:r>
              <a:rPr lang="en-US" sz="2800" dirty="0">
                <a:solidFill>
                  <a:srgbClr val="ACABAB"/>
                </a:solidFill>
              </a:rPr>
              <a:t>Supported Use Cases</a:t>
            </a:r>
            <a:endParaRPr sz="2700" dirty="0">
              <a:solidFill>
                <a:srgbClr val="FF0000"/>
              </a:solidFill>
            </a:endParaRPr>
          </a:p>
        </p:txBody>
      </p:sp>
      <p:sp>
        <p:nvSpPr>
          <p:cNvPr id="8" name="Google Shape;73;p15">
            <a:extLst>
              <a:ext uri="{FF2B5EF4-FFF2-40B4-BE49-F238E27FC236}">
                <a16:creationId xmlns:a16="http://schemas.microsoft.com/office/drawing/2014/main" id="{05B39137-8EBF-47FA-A00A-40D2EB1CA7F4}"/>
              </a:ext>
            </a:extLst>
          </p:cNvPr>
          <p:cNvSpPr txBox="1"/>
          <p:nvPr/>
        </p:nvSpPr>
        <p:spPr>
          <a:xfrm>
            <a:off x="585540" y="1690688"/>
            <a:ext cx="11002352" cy="3527089"/>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US" sz="2000" dirty="0"/>
              <a:t>Antagonist currently supports some interesting use cases, through which we validated the tool</a:t>
            </a:r>
            <a:r>
              <a:rPr lang="it" sz="2000" dirty="0"/>
              <a:t>:</a:t>
            </a:r>
            <a:endParaRPr sz="2000" dirty="0"/>
          </a:p>
          <a:p>
            <a:pPr marL="457200" lvl="0" indent="-301625" algn="l" rtl="0">
              <a:lnSpc>
                <a:spcPct val="115000"/>
              </a:lnSpc>
              <a:spcBef>
                <a:spcPts val="1200"/>
              </a:spcBef>
              <a:spcAft>
                <a:spcPts val="0"/>
              </a:spcAft>
              <a:buClr>
                <a:schemeClr val="dk2"/>
              </a:buClr>
              <a:buSzPts val="1150"/>
              <a:buChar char="●"/>
            </a:pPr>
            <a:r>
              <a:rPr lang="en-US" b="1" dirty="0"/>
              <a:t>UC1 - Detection</a:t>
            </a:r>
            <a:r>
              <a:rPr lang="en-US" dirty="0"/>
              <a:t> - Enable detectors to persist network anomaly labels</a:t>
            </a:r>
          </a:p>
          <a:p>
            <a:pPr marL="457200" lvl="0" indent="-301625" algn="l" rtl="0">
              <a:lnSpc>
                <a:spcPct val="115000"/>
              </a:lnSpc>
              <a:spcBef>
                <a:spcPts val="1200"/>
              </a:spcBef>
              <a:spcAft>
                <a:spcPts val="0"/>
              </a:spcAft>
              <a:buClr>
                <a:schemeClr val="dk2"/>
              </a:buClr>
              <a:buSzPts val="1150"/>
              <a:buChar char="●"/>
            </a:pPr>
            <a:r>
              <a:rPr lang="en-US" b="1" dirty="0"/>
              <a:t>UC2 - Validation - </a:t>
            </a:r>
            <a:r>
              <a:rPr lang="en-US" dirty="0"/>
              <a:t>Enable network Engineers to validate labels, review and compare detection results</a:t>
            </a:r>
          </a:p>
          <a:p>
            <a:pPr marL="457200" lvl="0" indent="-301625" algn="l" rtl="0">
              <a:lnSpc>
                <a:spcPct val="115000"/>
              </a:lnSpc>
              <a:spcBef>
                <a:spcPts val="1200"/>
              </a:spcBef>
              <a:spcAft>
                <a:spcPts val="0"/>
              </a:spcAft>
              <a:buClr>
                <a:schemeClr val="dk2"/>
              </a:buClr>
              <a:buSzPts val="1150"/>
              <a:buChar char="●"/>
            </a:pPr>
            <a:r>
              <a:rPr lang="en-US" b="1" dirty="0"/>
              <a:t>UC3 - Refinement – </a:t>
            </a:r>
            <a:r>
              <a:rPr lang="en-US" dirty="0"/>
              <a:t>Enable the refinement of detectors</a:t>
            </a:r>
          </a:p>
          <a:p>
            <a:pPr marL="914400" lvl="1" indent="-301625">
              <a:lnSpc>
                <a:spcPct val="115000"/>
              </a:lnSpc>
              <a:spcBef>
                <a:spcPts val="1200"/>
              </a:spcBef>
              <a:buClr>
                <a:schemeClr val="dk2"/>
              </a:buClr>
              <a:buSzPts val="1150"/>
              <a:buChar char="●"/>
            </a:pPr>
            <a:r>
              <a:rPr lang="en-US" b="1" dirty="0"/>
              <a:t>UC3.1</a:t>
            </a:r>
            <a:r>
              <a:rPr lang="en-US" dirty="0"/>
              <a:t> - Improving detection rules (e.g. using SAIN – RFC 9417 / 9418)</a:t>
            </a:r>
          </a:p>
          <a:p>
            <a:pPr marL="914400" lvl="1" indent="-301625">
              <a:lnSpc>
                <a:spcPct val="115000"/>
              </a:lnSpc>
              <a:spcBef>
                <a:spcPts val="1200"/>
              </a:spcBef>
              <a:buClr>
                <a:schemeClr val="dk2"/>
              </a:buClr>
              <a:buSzPts val="1150"/>
              <a:buChar char="●"/>
            </a:pPr>
            <a:r>
              <a:rPr lang="en-US" b="1" dirty="0"/>
              <a:t>UC3.2</a:t>
            </a:r>
            <a:r>
              <a:rPr lang="en-US" dirty="0"/>
              <a:t> - Retraining ML models</a:t>
            </a:r>
            <a:endParaRPr lang="it" dirty="0"/>
          </a:p>
          <a:p>
            <a:pPr marL="457200" lvl="0" indent="-301625">
              <a:lnSpc>
                <a:spcPct val="115000"/>
              </a:lnSpc>
              <a:spcBef>
                <a:spcPts val="1200"/>
              </a:spcBef>
              <a:buClr>
                <a:schemeClr val="dk2"/>
              </a:buClr>
              <a:buSzPts val="1150"/>
              <a:buChar char="●"/>
            </a:pPr>
            <a:r>
              <a:rPr lang="en-US" b="1" dirty="0"/>
              <a:t>UC4 - Active Learning</a:t>
            </a:r>
            <a:r>
              <a:rPr lang="en-US" dirty="0"/>
              <a:t> – Allow the network experts to validate only the necessary Labels</a:t>
            </a:r>
          </a:p>
        </p:txBody>
      </p:sp>
    </p:spTree>
    <p:extLst>
      <p:ext uri="{BB962C8B-B14F-4D97-AF65-F5344CB8AC3E}">
        <p14:creationId xmlns:p14="http://schemas.microsoft.com/office/powerpoint/2010/main" val="1009299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4AC485-25DE-431E-B345-9C0A15BB7F8A}" type="slidenum">
              <a:rPr kumimoji="0" lang="de-CH" sz="14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de-CH" sz="14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2" name="Gruppieren 37">
            <a:extLst>
              <a:ext uri="{FF2B5EF4-FFF2-40B4-BE49-F238E27FC236}">
                <a16:creationId xmlns:a16="http://schemas.microsoft.com/office/drawing/2014/main" id="{593A3D2C-AF3C-4647-1B02-6C5086C62287}"/>
              </a:ext>
            </a:extLst>
          </p:cNvPr>
          <p:cNvGrpSpPr>
            <a:grpSpLocks noChangeAspect="1"/>
          </p:cNvGrpSpPr>
          <p:nvPr/>
        </p:nvGrpSpPr>
        <p:grpSpPr>
          <a:xfrm>
            <a:off x="4141425" y="5073000"/>
            <a:ext cx="1440000" cy="1440000"/>
            <a:chOff x="9420737" y="1699669"/>
            <a:chExt cx="1440000" cy="1440000"/>
          </a:xfrm>
        </p:grpSpPr>
        <p:sp>
          <p:nvSpPr>
            <p:cNvPr id="3" name="Textfeld 31">
              <a:extLst>
                <a:ext uri="{FF2B5EF4-FFF2-40B4-BE49-F238E27FC236}">
                  <a16:creationId xmlns:a16="http://schemas.microsoft.com/office/drawing/2014/main" id="{21A2E246-8977-0C56-8169-DA0A27B49547}"/>
                </a:ext>
              </a:extLst>
            </p:cNvPr>
            <p:cNvSpPr txBox="1"/>
            <p:nvPr>
              <p:custDataLst>
                <p:tags r:id="rId8"/>
              </p:custDataLst>
            </p:nvPr>
          </p:nvSpPr>
          <p:spPr bwMode="gray">
            <a:xfrm>
              <a:off x="9420737" y="1699669"/>
              <a:ext cx="1440000" cy="1440000"/>
            </a:xfrm>
            <a:prstGeom prst="ellipse">
              <a:avLst/>
            </a:prstGeom>
            <a:solidFill>
              <a:schemeClr val="bg1"/>
            </a:solidFill>
            <a:ln w="6350">
              <a:solidFill>
                <a:schemeClr val="tx1"/>
              </a:solidFill>
            </a:ln>
            <a:effectLst/>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100"/>
                </a:spcBef>
                <a:spcAft>
                  <a:spcPts val="100"/>
                </a:spcAft>
                <a:buClrTx/>
                <a:buSzPct val="100000"/>
                <a:buFontTx/>
                <a:buNone/>
                <a:tabLst/>
                <a:defRPr/>
              </a:pPr>
              <a:br>
                <a:rPr kumimoji="0" lang="en-US" sz="1200" b="1" i="0" u="none" strike="noStrike" kern="1200" cap="none" spc="0" normalizeH="0" baseline="0" noProof="0" dirty="0">
                  <a:ln>
                    <a:noFill/>
                  </a:ln>
                  <a:solidFill>
                    <a:prstClr val="black"/>
                  </a:solidFill>
                  <a:effectLst/>
                  <a:uLnTx/>
                  <a:uFillTx/>
                  <a:ea typeface="+mn-ea"/>
                  <a:cs typeface="+mn-cs"/>
                </a:rPr>
              </a:br>
              <a:r>
                <a:rPr kumimoji="0" lang="en-US" sz="1200" b="1" i="0" u="none" strike="noStrike" kern="1200" cap="none" spc="0" normalizeH="0" baseline="0" noProof="0" dirty="0">
                  <a:ln>
                    <a:noFill/>
                  </a:ln>
                  <a:solidFill>
                    <a:prstClr val="black"/>
                  </a:solidFill>
                  <a:effectLst/>
                  <a:uLnTx/>
                  <a:uFillTx/>
                  <a:ea typeface="+mn-ea"/>
                  <a:cs typeface="+mn-cs"/>
                </a:rPr>
                <a:t>Network Data Collection</a:t>
              </a:r>
            </a:p>
          </p:txBody>
        </p:sp>
        <p:sp>
          <p:nvSpPr>
            <p:cNvPr id="4" name="Rechteck 32">
              <a:extLst>
                <a:ext uri="{FF2B5EF4-FFF2-40B4-BE49-F238E27FC236}">
                  <a16:creationId xmlns:a16="http://schemas.microsoft.com/office/drawing/2014/main" id="{A20B2D5A-928F-260A-3CF1-C2C4CAA43CFA}"/>
                </a:ext>
              </a:extLst>
            </p:cNvPr>
            <p:cNvSpPr/>
            <p:nvPr/>
          </p:nvSpPr>
          <p:spPr>
            <a:xfrm>
              <a:off x="10140737" y="1699669"/>
              <a:ext cx="720000" cy="144000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ea typeface="+mn-ea"/>
                <a:cs typeface="+mn-cs"/>
              </a:endParaRPr>
            </a:p>
          </p:txBody>
        </p:sp>
      </p:grpSp>
      <p:grpSp>
        <p:nvGrpSpPr>
          <p:cNvPr id="7" name="Gruppieren 86">
            <a:extLst>
              <a:ext uri="{FF2B5EF4-FFF2-40B4-BE49-F238E27FC236}">
                <a16:creationId xmlns:a16="http://schemas.microsoft.com/office/drawing/2014/main" id="{746914D8-DC97-6FCE-CCEC-831AF8343A92}"/>
              </a:ext>
            </a:extLst>
          </p:cNvPr>
          <p:cNvGrpSpPr>
            <a:grpSpLocks noChangeAspect="1"/>
          </p:cNvGrpSpPr>
          <p:nvPr/>
        </p:nvGrpSpPr>
        <p:grpSpPr>
          <a:xfrm>
            <a:off x="1133909" y="3029989"/>
            <a:ext cx="1296000" cy="1296000"/>
            <a:chOff x="9777596" y="4473116"/>
            <a:chExt cx="1440000" cy="1440000"/>
          </a:xfrm>
        </p:grpSpPr>
        <p:sp>
          <p:nvSpPr>
            <p:cNvPr id="8" name="Textfeld 39">
              <a:extLst>
                <a:ext uri="{FF2B5EF4-FFF2-40B4-BE49-F238E27FC236}">
                  <a16:creationId xmlns:a16="http://schemas.microsoft.com/office/drawing/2014/main" id="{677D70B8-28D4-9C31-9D94-D3052A1620BA}"/>
                </a:ext>
              </a:extLst>
            </p:cNvPr>
            <p:cNvSpPr txBox="1"/>
            <p:nvPr>
              <p:custDataLst>
                <p:tags r:id="rId7"/>
              </p:custDataLst>
            </p:nvPr>
          </p:nvSpPr>
          <p:spPr bwMode="gray">
            <a:xfrm>
              <a:off x="9777596" y="4473116"/>
              <a:ext cx="1440000" cy="1440000"/>
            </a:xfrm>
            <a:prstGeom prst="ellipse">
              <a:avLst/>
            </a:prstGeom>
            <a:solidFill>
              <a:schemeClr val="bg1"/>
            </a:solidFill>
            <a:ln w="28575">
              <a:solidFill>
                <a:srgbClr val="1781E3"/>
              </a:solidFill>
            </a:ln>
            <a:effectLst/>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100"/>
                </a:spcBef>
                <a:spcAft>
                  <a:spcPts val="100"/>
                </a:spcAft>
                <a:buClrTx/>
                <a:buSzPct val="100000"/>
                <a:buFontTx/>
                <a:buNone/>
                <a:tabLst/>
                <a:defRPr/>
              </a:pPr>
              <a:br>
                <a:rPr kumimoji="0" lang="en-US" sz="1200" b="1" i="0" u="none" strike="noStrike" kern="1200" cap="none" spc="0" normalizeH="0" baseline="0" noProof="0" dirty="0">
                  <a:ln>
                    <a:noFill/>
                  </a:ln>
                  <a:solidFill>
                    <a:prstClr val="black"/>
                  </a:solidFill>
                  <a:effectLst/>
                  <a:uLnTx/>
                  <a:uFillTx/>
                  <a:ea typeface="+mn-ea"/>
                  <a:cs typeface="+mn-cs"/>
                </a:rPr>
              </a:br>
              <a:r>
                <a:rPr kumimoji="0" lang="en-US" sz="1200" b="1" i="0" u="none" strike="noStrike" kern="1200" cap="none" spc="0" normalizeH="0" baseline="0" noProof="0" dirty="0">
                  <a:ln>
                    <a:noFill/>
                  </a:ln>
                  <a:solidFill>
                    <a:prstClr val="black"/>
                  </a:solidFill>
                  <a:effectLst/>
                  <a:uLnTx/>
                  <a:uFillTx/>
                  <a:ea typeface="+mn-ea"/>
                  <a:cs typeface="+mn-cs"/>
                </a:rPr>
                <a:t>Network Device Trend Detection</a:t>
              </a:r>
            </a:p>
          </p:txBody>
        </p:sp>
        <p:sp>
          <p:nvSpPr>
            <p:cNvPr id="9" name="Rechteck 40">
              <a:extLst>
                <a:ext uri="{FF2B5EF4-FFF2-40B4-BE49-F238E27FC236}">
                  <a16:creationId xmlns:a16="http://schemas.microsoft.com/office/drawing/2014/main" id="{A7D4BF0B-6AC3-4AA9-E8BD-1253A110E4C1}"/>
                </a:ext>
              </a:extLst>
            </p:cNvPr>
            <p:cNvSpPr/>
            <p:nvPr/>
          </p:nvSpPr>
          <p:spPr>
            <a:xfrm>
              <a:off x="10497596" y="4473116"/>
              <a:ext cx="720000" cy="144000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ea typeface="+mn-ea"/>
                <a:cs typeface="+mn-cs"/>
              </a:endParaRPr>
            </a:p>
          </p:txBody>
        </p:sp>
      </p:grpSp>
      <p:grpSp>
        <p:nvGrpSpPr>
          <p:cNvPr id="10" name="Gruppieren 42">
            <a:extLst>
              <a:ext uri="{FF2B5EF4-FFF2-40B4-BE49-F238E27FC236}">
                <a16:creationId xmlns:a16="http://schemas.microsoft.com/office/drawing/2014/main" id="{2A39462A-F04D-B596-7A41-2767D485510C}"/>
              </a:ext>
            </a:extLst>
          </p:cNvPr>
          <p:cNvGrpSpPr>
            <a:grpSpLocks noChangeAspect="1"/>
          </p:cNvGrpSpPr>
          <p:nvPr/>
        </p:nvGrpSpPr>
        <p:grpSpPr>
          <a:xfrm>
            <a:off x="2651309" y="3029989"/>
            <a:ext cx="1296000" cy="1296000"/>
            <a:chOff x="9420737" y="1699669"/>
            <a:chExt cx="1440000" cy="1440000"/>
          </a:xfrm>
        </p:grpSpPr>
        <p:sp>
          <p:nvSpPr>
            <p:cNvPr id="11" name="Textfeld 43">
              <a:extLst>
                <a:ext uri="{FF2B5EF4-FFF2-40B4-BE49-F238E27FC236}">
                  <a16:creationId xmlns:a16="http://schemas.microsoft.com/office/drawing/2014/main" id="{BC202C79-EF00-4794-A5E7-54FD1AD6FFEC}"/>
                </a:ext>
              </a:extLst>
            </p:cNvPr>
            <p:cNvSpPr txBox="1"/>
            <p:nvPr>
              <p:custDataLst>
                <p:tags r:id="rId6"/>
              </p:custDataLst>
            </p:nvPr>
          </p:nvSpPr>
          <p:spPr bwMode="gray">
            <a:xfrm>
              <a:off x="9420737" y="1699669"/>
              <a:ext cx="1440000" cy="1440000"/>
            </a:xfrm>
            <a:prstGeom prst="ellipse">
              <a:avLst/>
            </a:prstGeom>
            <a:solidFill>
              <a:schemeClr val="bg1"/>
            </a:solidFill>
            <a:ln w="28575">
              <a:solidFill>
                <a:srgbClr val="0EABA9"/>
              </a:solidFill>
            </a:ln>
            <a:effectLst/>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100"/>
                </a:spcBef>
                <a:spcAft>
                  <a:spcPts val="100"/>
                </a:spcAft>
                <a:buClrTx/>
                <a:buSzPct val="100000"/>
                <a:buFontTx/>
                <a:buNone/>
                <a:tabLst/>
                <a:defRPr/>
              </a:pPr>
              <a:br>
                <a:rPr kumimoji="0" lang="en-US" sz="1200" b="1" i="0" u="none" strike="noStrike" kern="1200" cap="none" spc="0" normalizeH="0" baseline="0" noProof="0" dirty="0">
                  <a:ln>
                    <a:noFill/>
                  </a:ln>
                  <a:solidFill>
                    <a:prstClr val="black"/>
                  </a:solidFill>
                  <a:effectLst/>
                  <a:uLnTx/>
                  <a:uFillTx/>
                  <a:ea typeface="+mn-ea"/>
                  <a:cs typeface="+mn-cs"/>
                </a:rPr>
              </a:br>
              <a:r>
                <a:rPr kumimoji="0" lang="en-US" sz="1200" b="1" i="0" u="none" strike="noStrike" kern="1200" cap="none" spc="0" normalizeH="0" baseline="0" noProof="0" dirty="0">
                  <a:ln>
                    <a:noFill/>
                  </a:ln>
                  <a:solidFill>
                    <a:prstClr val="black"/>
                  </a:solidFill>
                  <a:effectLst/>
                  <a:uLnTx/>
                  <a:uFillTx/>
                  <a:ea typeface="+mn-ea"/>
                  <a:cs typeface="+mn-cs"/>
                </a:rPr>
                <a:t>Verify, Troubleshoot and Notify</a:t>
              </a:r>
            </a:p>
          </p:txBody>
        </p:sp>
        <p:sp>
          <p:nvSpPr>
            <p:cNvPr id="12" name="Rechteck 44">
              <a:extLst>
                <a:ext uri="{FF2B5EF4-FFF2-40B4-BE49-F238E27FC236}">
                  <a16:creationId xmlns:a16="http://schemas.microsoft.com/office/drawing/2014/main" id="{D0BEF0AD-9BD5-957F-DF20-EA76A3E6320A}"/>
                </a:ext>
              </a:extLst>
            </p:cNvPr>
            <p:cNvSpPr/>
            <p:nvPr/>
          </p:nvSpPr>
          <p:spPr>
            <a:xfrm>
              <a:off x="10140737" y="1699669"/>
              <a:ext cx="720000" cy="144000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ea typeface="+mn-ea"/>
                <a:cs typeface="+mn-cs"/>
              </a:endParaRPr>
            </a:p>
          </p:txBody>
        </p:sp>
      </p:grpSp>
      <p:grpSp>
        <p:nvGrpSpPr>
          <p:cNvPr id="13" name="Gruppieren 45">
            <a:extLst>
              <a:ext uri="{FF2B5EF4-FFF2-40B4-BE49-F238E27FC236}">
                <a16:creationId xmlns:a16="http://schemas.microsoft.com/office/drawing/2014/main" id="{C27136FF-F3FA-F76D-A713-2F31CB874934}"/>
              </a:ext>
            </a:extLst>
          </p:cNvPr>
          <p:cNvGrpSpPr>
            <a:grpSpLocks noChangeAspect="1"/>
          </p:cNvGrpSpPr>
          <p:nvPr/>
        </p:nvGrpSpPr>
        <p:grpSpPr>
          <a:xfrm>
            <a:off x="8723272" y="3104417"/>
            <a:ext cx="1296000" cy="1296000"/>
            <a:chOff x="9420737" y="1699669"/>
            <a:chExt cx="1440000" cy="1440000"/>
          </a:xfrm>
        </p:grpSpPr>
        <p:sp>
          <p:nvSpPr>
            <p:cNvPr id="15" name="Textfeld 46">
              <a:extLst>
                <a:ext uri="{FF2B5EF4-FFF2-40B4-BE49-F238E27FC236}">
                  <a16:creationId xmlns:a16="http://schemas.microsoft.com/office/drawing/2014/main" id="{F228A6D5-55A8-F878-625A-2CFBC2A4CC8C}"/>
                </a:ext>
              </a:extLst>
            </p:cNvPr>
            <p:cNvSpPr txBox="1"/>
            <p:nvPr>
              <p:custDataLst>
                <p:tags r:id="rId5"/>
              </p:custDataLst>
            </p:nvPr>
          </p:nvSpPr>
          <p:spPr bwMode="gray">
            <a:xfrm>
              <a:off x="9420737" y="1699669"/>
              <a:ext cx="1440000" cy="1440000"/>
            </a:xfrm>
            <a:prstGeom prst="ellipse">
              <a:avLst/>
            </a:prstGeom>
            <a:solidFill>
              <a:schemeClr val="bg1"/>
            </a:solidFill>
            <a:ln w="28575">
              <a:solidFill>
                <a:srgbClr val="5944C6"/>
              </a:solidFill>
            </a:ln>
            <a:effectLst/>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100"/>
                </a:spcBef>
                <a:spcAft>
                  <a:spcPts val="100"/>
                </a:spcAft>
                <a:buClrTx/>
                <a:buSzPct val="100000"/>
                <a:buFontTx/>
                <a:buNone/>
                <a:tabLst/>
                <a:defRPr/>
              </a:pPr>
              <a:br>
                <a:rPr kumimoji="0" lang="en-US" sz="1200" b="1" i="0" u="none" strike="noStrike" kern="1200" cap="none" spc="0" normalizeH="0" baseline="0" noProof="0" dirty="0">
                  <a:ln>
                    <a:noFill/>
                  </a:ln>
                  <a:solidFill>
                    <a:prstClr val="black"/>
                  </a:solidFill>
                  <a:effectLst/>
                  <a:uLnTx/>
                  <a:uFillTx/>
                  <a:ea typeface="+mn-ea"/>
                  <a:cs typeface="+mn-cs"/>
                </a:rPr>
              </a:br>
              <a:r>
                <a:rPr kumimoji="0" lang="en-US" sz="1200" b="1" i="0" u="none" strike="noStrike" kern="1200" cap="none" spc="0" normalizeH="0" baseline="0" noProof="0" dirty="0">
                  <a:ln>
                    <a:noFill/>
                  </a:ln>
                  <a:solidFill>
                    <a:prstClr val="black"/>
                  </a:solidFill>
                  <a:effectLst/>
                  <a:uLnTx/>
                  <a:uFillTx/>
                  <a:ea typeface="+mn-ea"/>
                  <a:cs typeface="+mn-cs"/>
                </a:rPr>
                <a:t>Closed Loop Operation</a:t>
              </a:r>
            </a:p>
          </p:txBody>
        </p:sp>
        <p:sp>
          <p:nvSpPr>
            <p:cNvPr id="16" name="Rechteck 47">
              <a:extLst>
                <a:ext uri="{FF2B5EF4-FFF2-40B4-BE49-F238E27FC236}">
                  <a16:creationId xmlns:a16="http://schemas.microsoft.com/office/drawing/2014/main" id="{B76F4586-6C16-9488-8080-DC2366DDC57B}"/>
                </a:ext>
              </a:extLst>
            </p:cNvPr>
            <p:cNvSpPr/>
            <p:nvPr/>
          </p:nvSpPr>
          <p:spPr>
            <a:xfrm>
              <a:off x="10140737" y="1699669"/>
              <a:ext cx="720000" cy="144000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ea typeface="+mn-ea"/>
                <a:cs typeface="+mn-cs"/>
              </a:endParaRPr>
            </a:p>
          </p:txBody>
        </p:sp>
      </p:grpSp>
      <p:grpSp>
        <p:nvGrpSpPr>
          <p:cNvPr id="17" name="Gruppieren 48">
            <a:extLst>
              <a:ext uri="{FF2B5EF4-FFF2-40B4-BE49-F238E27FC236}">
                <a16:creationId xmlns:a16="http://schemas.microsoft.com/office/drawing/2014/main" id="{CEB0384D-AE7F-401C-F7FF-BDAEA866A31A}"/>
              </a:ext>
            </a:extLst>
          </p:cNvPr>
          <p:cNvGrpSpPr>
            <a:grpSpLocks noChangeAspect="1"/>
          </p:cNvGrpSpPr>
          <p:nvPr/>
        </p:nvGrpSpPr>
        <p:grpSpPr>
          <a:xfrm>
            <a:off x="4166756" y="3081453"/>
            <a:ext cx="1296000" cy="1296000"/>
            <a:chOff x="9420737" y="1699669"/>
            <a:chExt cx="1440000" cy="1440000"/>
          </a:xfrm>
        </p:grpSpPr>
        <p:sp>
          <p:nvSpPr>
            <p:cNvPr id="18" name="Textfeld 49">
              <a:extLst>
                <a:ext uri="{FF2B5EF4-FFF2-40B4-BE49-F238E27FC236}">
                  <a16:creationId xmlns:a16="http://schemas.microsoft.com/office/drawing/2014/main" id="{710443C2-A213-C93E-D7DE-9256AD74C9AA}"/>
                </a:ext>
              </a:extLst>
            </p:cNvPr>
            <p:cNvSpPr txBox="1"/>
            <p:nvPr>
              <p:custDataLst>
                <p:tags r:id="rId4"/>
              </p:custDataLst>
            </p:nvPr>
          </p:nvSpPr>
          <p:spPr bwMode="gray">
            <a:xfrm>
              <a:off x="9420737" y="1699669"/>
              <a:ext cx="1440000" cy="1440000"/>
            </a:xfrm>
            <a:prstGeom prst="ellipse">
              <a:avLst/>
            </a:prstGeom>
            <a:solidFill>
              <a:schemeClr val="bg1"/>
            </a:solidFill>
            <a:ln w="28575">
              <a:solidFill>
                <a:srgbClr val="DDE3E7"/>
              </a:solidFill>
            </a:ln>
            <a:effectLst/>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100"/>
                </a:spcBef>
                <a:spcAft>
                  <a:spcPts val="100"/>
                </a:spcAft>
                <a:buClrTx/>
                <a:buSzPct val="100000"/>
                <a:buFontTx/>
                <a:buNone/>
                <a:tabLst/>
                <a:defRPr/>
              </a:pPr>
              <a:br>
                <a:rPr kumimoji="0" lang="en-US" sz="1200" b="1" i="0" u="none" strike="noStrike" kern="1200" cap="none" spc="0" normalizeH="0" baseline="0" noProof="0" dirty="0">
                  <a:ln>
                    <a:noFill/>
                  </a:ln>
                  <a:solidFill>
                    <a:prstClr val="black"/>
                  </a:solidFill>
                  <a:effectLst/>
                  <a:uLnTx/>
                  <a:uFillTx/>
                  <a:ea typeface="+mn-ea"/>
                  <a:cs typeface="+mn-cs"/>
                </a:rPr>
              </a:br>
              <a:r>
                <a:rPr kumimoji="0" lang="en-US" sz="1200" b="1" i="0" u="none" strike="noStrike" kern="1200" cap="none" spc="0" normalizeH="0" baseline="0" noProof="0" dirty="0">
                  <a:ln>
                    <a:noFill/>
                  </a:ln>
                  <a:solidFill>
                    <a:prstClr val="black"/>
                  </a:solidFill>
                  <a:effectLst/>
                  <a:uLnTx/>
                  <a:uFillTx/>
                  <a:ea typeface="+mn-ea"/>
                  <a:cs typeface="+mn-cs"/>
                </a:rPr>
                <a:t>Network Anomaly Detection</a:t>
              </a:r>
            </a:p>
          </p:txBody>
        </p:sp>
        <p:sp>
          <p:nvSpPr>
            <p:cNvPr id="19" name="Rechteck 50">
              <a:extLst>
                <a:ext uri="{FF2B5EF4-FFF2-40B4-BE49-F238E27FC236}">
                  <a16:creationId xmlns:a16="http://schemas.microsoft.com/office/drawing/2014/main" id="{B0C54029-2E2D-F6C0-FCED-13B25FD81DFE}"/>
                </a:ext>
              </a:extLst>
            </p:cNvPr>
            <p:cNvSpPr/>
            <p:nvPr/>
          </p:nvSpPr>
          <p:spPr>
            <a:xfrm>
              <a:off x="10140737" y="1699669"/>
              <a:ext cx="720000" cy="144000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ea typeface="+mn-ea"/>
                <a:cs typeface="+mn-cs"/>
              </a:endParaRPr>
            </a:p>
          </p:txBody>
        </p:sp>
      </p:grpSp>
      <p:grpSp>
        <p:nvGrpSpPr>
          <p:cNvPr id="20" name="Gruppieren 51">
            <a:extLst>
              <a:ext uri="{FF2B5EF4-FFF2-40B4-BE49-F238E27FC236}">
                <a16:creationId xmlns:a16="http://schemas.microsoft.com/office/drawing/2014/main" id="{1B5435B3-AE86-5E3B-7DD7-612D9AD30695}"/>
              </a:ext>
            </a:extLst>
          </p:cNvPr>
          <p:cNvGrpSpPr>
            <a:grpSpLocks noChangeAspect="1"/>
          </p:cNvGrpSpPr>
          <p:nvPr/>
        </p:nvGrpSpPr>
        <p:grpSpPr>
          <a:xfrm>
            <a:off x="5670531" y="3029989"/>
            <a:ext cx="1296000" cy="1296000"/>
            <a:chOff x="9420737" y="1699669"/>
            <a:chExt cx="1440000" cy="1440000"/>
          </a:xfrm>
        </p:grpSpPr>
        <p:sp>
          <p:nvSpPr>
            <p:cNvPr id="21" name="Textfeld 52">
              <a:extLst>
                <a:ext uri="{FF2B5EF4-FFF2-40B4-BE49-F238E27FC236}">
                  <a16:creationId xmlns:a16="http://schemas.microsoft.com/office/drawing/2014/main" id="{8B96C491-62EA-C102-02AE-9C35C6819F7C}"/>
                </a:ext>
              </a:extLst>
            </p:cNvPr>
            <p:cNvSpPr txBox="1"/>
            <p:nvPr>
              <p:custDataLst>
                <p:tags r:id="rId3"/>
              </p:custDataLst>
            </p:nvPr>
          </p:nvSpPr>
          <p:spPr bwMode="gray">
            <a:xfrm>
              <a:off x="9420737" y="1699669"/>
              <a:ext cx="1440000" cy="1440000"/>
            </a:xfrm>
            <a:prstGeom prst="ellipse">
              <a:avLst/>
            </a:prstGeom>
            <a:solidFill>
              <a:schemeClr val="bg1"/>
            </a:solidFill>
            <a:ln w="28575">
              <a:solidFill>
                <a:srgbClr val="E61E64"/>
              </a:solidFill>
            </a:ln>
            <a:effectLst/>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100"/>
                </a:spcBef>
                <a:spcAft>
                  <a:spcPts val="100"/>
                </a:spcAft>
                <a:buClrTx/>
                <a:buSzPct val="100000"/>
                <a:buFontTx/>
                <a:buNone/>
                <a:tabLst/>
                <a:defRPr/>
              </a:pPr>
              <a:br>
                <a:rPr kumimoji="0" lang="en-US" sz="1200" b="1" i="0" u="none" strike="noStrike" kern="1200" cap="none" spc="0" normalizeH="0" baseline="0" noProof="0" dirty="0">
                  <a:ln>
                    <a:noFill/>
                  </a:ln>
                  <a:solidFill>
                    <a:prstClr val="black"/>
                  </a:solidFill>
                  <a:effectLst/>
                  <a:uLnTx/>
                  <a:uFillTx/>
                  <a:ea typeface="+mn-ea"/>
                  <a:cs typeface="+mn-cs"/>
                </a:rPr>
              </a:br>
              <a:r>
                <a:rPr kumimoji="0" lang="en-US" sz="1200" b="1" i="0" u="none" strike="noStrike" kern="1200" cap="none" spc="0" normalizeH="0" baseline="0" noProof="0" dirty="0">
                  <a:ln>
                    <a:noFill/>
                  </a:ln>
                  <a:solidFill>
                    <a:prstClr val="black"/>
                  </a:solidFill>
                  <a:effectLst/>
                  <a:uLnTx/>
                  <a:uFillTx/>
                  <a:ea typeface="+mn-ea"/>
                  <a:cs typeface="+mn-cs"/>
                </a:rPr>
                <a:t>Network Visualization </a:t>
              </a:r>
            </a:p>
          </p:txBody>
        </p:sp>
        <p:sp>
          <p:nvSpPr>
            <p:cNvPr id="22" name="Rechteck 53">
              <a:extLst>
                <a:ext uri="{FF2B5EF4-FFF2-40B4-BE49-F238E27FC236}">
                  <a16:creationId xmlns:a16="http://schemas.microsoft.com/office/drawing/2014/main" id="{CD5EEA4E-05C6-79F3-6419-252AE948AC1F}"/>
                </a:ext>
              </a:extLst>
            </p:cNvPr>
            <p:cNvSpPr/>
            <p:nvPr/>
          </p:nvSpPr>
          <p:spPr>
            <a:xfrm>
              <a:off x="10140737" y="1699669"/>
              <a:ext cx="720000" cy="144000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ea typeface="+mn-ea"/>
                <a:cs typeface="+mn-cs"/>
              </a:endParaRPr>
            </a:p>
          </p:txBody>
        </p:sp>
      </p:grpSp>
      <p:grpSp>
        <p:nvGrpSpPr>
          <p:cNvPr id="23" name="Gruppieren 54">
            <a:extLst>
              <a:ext uri="{FF2B5EF4-FFF2-40B4-BE49-F238E27FC236}">
                <a16:creationId xmlns:a16="http://schemas.microsoft.com/office/drawing/2014/main" id="{43DA79DF-E42D-79DA-2E63-37571E43F0EB}"/>
              </a:ext>
            </a:extLst>
          </p:cNvPr>
          <p:cNvGrpSpPr>
            <a:grpSpLocks noChangeAspect="1"/>
          </p:cNvGrpSpPr>
          <p:nvPr/>
        </p:nvGrpSpPr>
        <p:grpSpPr>
          <a:xfrm>
            <a:off x="7189919" y="3081453"/>
            <a:ext cx="1296000" cy="1296000"/>
            <a:chOff x="9420737" y="1699669"/>
            <a:chExt cx="1440000" cy="1440000"/>
          </a:xfrm>
        </p:grpSpPr>
        <p:sp>
          <p:nvSpPr>
            <p:cNvPr id="24" name="Textfeld 55">
              <a:extLst>
                <a:ext uri="{FF2B5EF4-FFF2-40B4-BE49-F238E27FC236}">
                  <a16:creationId xmlns:a16="http://schemas.microsoft.com/office/drawing/2014/main" id="{AF618EBE-6571-2ABA-C463-166B9EC84BF4}"/>
                </a:ext>
              </a:extLst>
            </p:cNvPr>
            <p:cNvSpPr txBox="1"/>
            <p:nvPr>
              <p:custDataLst>
                <p:tags r:id="rId2"/>
              </p:custDataLst>
            </p:nvPr>
          </p:nvSpPr>
          <p:spPr bwMode="gray">
            <a:xfrm>
              <a:off x="9420737" y="1699669"/>
              <a:ext cx="1440000" cy="1440000"/>
            </a:xfrm>
            <a:prstGeom prst="ellipse">
              <a:avLst/>
            </a:prstGeom>
            <a:solidFill>
              <a:schemeClr val="bg1"/>
            </a:solidFill>
            <a:ln w="28575">
              <a:solidFill>
                <a:srgbClr val="A63297"/>
              </a:solidFill>
            </a:ln>
            <a:effectLst/>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100"/>
                </a:spcBef>
                <a:spcAft>
                  <a:spcPts val="100"/>
                </a:spcAft>
                <a:buClrTx/>
                <a:buSzPct val="100000"/>
                <a:buFontTx/>
                <a:buNone/>
                <a:tabLst/>
                <a:defRPr/>
              </a:pPr>
              <a:br>
                <a:rPr kumimoji="0" lang="en-US" sz="1200" b="1" i="0" u="none" strike="noStrike" kern="1200" cap="none" spc="0" normalizeH="0" baseline="0" noProof="0" dirty="0">
                  <a:ln>
                    <a:noFill/>
                  </a:ln>
                  <a:solidFill>
                    <a:prstClr val="black"/>
                  </a:solidFill>
                  <a:effectLst/>
                  <a:uLnTx/>
                  <a:uFillTx/>
                  <a:ea typeface="+mn-ea"/>
                  <a:cs typeface="+mn-cs"/>
                </a:rPr>
              </a:br>
              <a:r>
                <a:rPr kumimoji="0" lang="en-US" sz="1200" b="1" i="0" u="none" strike="noStrike" kern="1200" cap="none" spc="0" normalizeH="0" baseline="0" noProof="0" dirty="0">
                  <a:ln>
                    <a:noFill/>
                  </a:ln>
                  <a:solidFill>
                    <a:prstClr val="black"/>
                  </a:solidFill>
                  <a:effectLst/>
                  <a:uLnTx/>
                  <a:uFillTx/>
                  <a:ea typeface="+mn-ea"/>
                  <a:cs typeface="+mn-cs"/>
                </a:rPr>
                <a:t>Network </a:t>
              </a:r>
              <a:br>
                <a:rPr kumimoji="0" lang="en-US" sz="1200" b="1" i="0" u="none" strike="noStrike" kern="1200" cap="none" spc="0" normalizeH="0" baseline="0" noProof="0" dirty="0">
                  <a:ln>
                    <a:noFill/>
                  </a:ln>
                  <a:solidFill>
                    <a:prstClr val="black"/>
                  </a:solidFill>
                  <a:effectLst/>
                  <a:uLnTx/>
                  <a:uFillTx/>
                  <a:ea typeface="+mn-ea"/>
                  <a:cs typeface="+mn-cs"/>
                </a:rPr>
              </a:br>
              <a:r>
                <a:rPr kumimoji="0" lang="en-US" sz="1200" b="1" i="0" u="none" strike="noStrike" kern="1200" cap="none" spc="0" normalizeH="0" baseline="0" noProof="0" dirty="0">
                  <a:ln>
                    <a:noFill/>
                  </a:ln>
                  <a:solidFill>
                    <a:prstClr val="black"/>
                  </a:solidFill>
                  <a:effectLst/>
                  <a:uLnTx/>
                  <a:uFillTx/>
                  <a:ea typeface="+mn-ea"/>
                  <a:cs typeface="+mn-cs"/>
                </a:rPr>
                <a:t>SLI and SLO</a:t>
              </a:r>
            </a:p>
          </p:txBody>
        </p:sp>
        <p:sp>
          <p:nvSpPr>
            <p:cNvPr id="25" name="Rechteck 56">
              <a:extLst>
                <a:ext uri="{FF2B5EF4-FFF2-40B4-BE49-F238E27FC236}">
                  <a16:creationId xmlns:a16="http://schemas.microsoft.com/office/drawing/2014/main" id="{6E4AAC49-253A-16CD-EEDC-0B1795F09A96}"/>
                </a:ext>
              </a:extLst>
            </p:cNvPr>
            <p:cNvSpPr/>
            <p:nvPr/>
          </p:nvSpPr>
          <p:spPr>
            <a:xfrm>
              <a:off x="10140737" y="1699669"/>
              <a:ext cx="720000" cy="144000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ea typeface="+mn-ea"/>
                <a:cs typeface="+mn-cs"/>
              </a:endParaRPr>
            </a:p>
          </p:txBody>
        </p:sp>
      </p:grpSp>
      <p:cxnSp>
        <p:nvCxnSpPr>
          <p:cNvPr id="26" name="Straight Arrow Connector 25">
            <a:extLst>
              <a:ext uri="{FF2B5EF4-FFF2-40B4-BE49-F238E27FC236}">
                <a16:creationId xmlns:a16="http://schemas.microsoft.com/office/drawing/2014/main" id="{E14B17EC-9407-E3A2-1F7C-D47095BE2DDB}"/>
              </a:ext>
            </a:extLst>
          </p:cNvPr>
          <p:cNvCxnSpPr/>
          <p:nvPr/>
        </p:nvCxnSpPr>
        <p:spPr bwMode="gray">
          <a:xfrm>
            <a:off x="1562428" y="1762656"/>
            <a:ext cx="0" cy="752897"/>
          </a:xfrm>
          <a:prstGeom prst="straightConnector1">
            <a:avLst/>
          </a:prstGeom>
          <a:ln w="28575">
            <a:solidFill>
              <a:srgbClr val="C00000"/>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pic>
        <p:nvPicPr>
          <p:cNvPr id="27" name="Graphic 26">
            <a:extLst>
              <a:ext uri="{FF2B5EF4-FFF2-40B4-BE49-F238E27FC236}">
                <a16:creationId xmlns:a16="http://schemas.microsoft.com/office/drawing/2014/main" id="{2C9830F3-CBF4-D372-DBC5-8AB3BCB5DD2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746822" y="2105153"/>
            <a:ext cx="410400" cy="410400"/>
          </a:xfrm>
          <a:prstGeom prst="rect">
            <a:avLst/>
          </a:prstGeom>
        </p:spPr>
      </p:pic>
      <p:pic>
        <p:nvPicPr>
          <p:cNvPr id="28" name="Graphic 27">
            <a:extLst>
              <a:ext uri="{FF2B5EF4-FFF2-40B4-BE49-F238E27FC236}">
                <a16:creationId xmlns:a16="http://schemas.microsoft.com/office/drawing/2014/main" id="{17EB060B-2351-6AC0-7856-F33CB052400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13298" y="2119502"/>
            <a:ext cx="410400" cy="410400"/>
          </a:xfrm>
          <a:prstGeom prst="rect">
            <a:avLst/>
          </a:prstGeom>
        </p:spPr>
      </p:pic>
      <p:sp>
        <p:nvSpPr>
          <p:cNvPr id="29" name="Rectangle 28">
            <a:extLst>
              <a:ext uri="{FF2B5EF4-FFF2-40B4-BE49-F238E27FC236}">
                <a16:creationId xmlns:a16="http://schemas.microsoft.com/office/drawing/2014/main" id="{5DF5E834-66E3-AE49-4040-1D628970A3FC}"/>
              </a:ext>
            </a:extLst>
          </p:cNvPr>
          <p:cNvSpPr/>
          <p:nvPr/>
        </p:nvSpPr>
        <p:spPr bwMode="gray">
          <a:xfrm>
            <a:off x="1577989" y="1741622"/>
            <a:ext cx="724220" cy="27070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ea typeface="+mn-ea"/>
                <a:cs typeface="+mn-cs"/>
              </a:rPr>
              <a:t>Alert</a:t>
            </a:r>
          </a:p>
        </p:txBody>
      </p:sp>
      <p:sp>
        <p:nvSpPr>
          <p:cNvPr id="30" name="Rectangle 29">
            <a:extLst>
              <a:ext uri="{FF2B5EF4-FFF2-40B4-BE49-F238E27FC236}">
                <a16:creationId xmlns:a16="http://schemas.microsoft.com/office/drawing/2014/main" id="{BA1C20F7-8218-7EF6-0AE8-992862F0E030}"/>
              </a:ext>
            </a:extLst>
          </p:cNvPr>
          <p:cNvSpPr/>
          <p:nvPr/>
        </p:nvSpPr>
        <p:spPr bwMode="gray">
          <a:xfrm>
            <a:off x="2591780" y="1741622"/>
            <a:ext cx="1053436" cy="27070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ea typeface="+mn-ea"/>
                <a:cs typeface="+mn-cs"/>
              </a:rPr>
              <a:t>Postmortem</a:t>
            </a:r>
          </a:p>
        </p:txBody>
      </p:sp>
      <p:pic>
        <p:nvPicPr>
          <p:cNvPr id="31" name="Picture 30">
            <a:extLst>
              <a:ext uri="{FF2B5EF4-FFF2-40B4-BE49-F238E27FC236}">
                <a16:creationId xmlns:a16="http://schemas.microsoft.com/office/drawing/2014/main" id="{17DF8467-9125-3982-1295-79F29C9B0DC8}"/>
              </a:ext>
            </a:extLst>
          </p:cNvPr>
          <p:cNvPicPr>
            <a:picLocks noChangeAspect="1"/>
          </p:cNvPicPr>
          <p:nvPr/>
        </p:nvPicPr>
        <p:blipFill>
          <a:blip r:embed="rId13"/>
          <a:stretch>
            <a:fillRect/>
          </a:stretch>
        </p:blipFill>
        <p:spPr>
          <a:xfrm>
            <a:off x="9134630" y="3240845"/>
            <a:ext cx="469639" cy="357447"/>
          </a:xfrm>
          <a:prstGeom prst="rect">
            <a:avLst/>
          </a:prstGeom>
        </p:spPr>
      </p:pic>
      <p:pic>
        <p:nvPicPr>
          <p:cNvPr id="32" name="Picture 31">
            <a:extLst>
              <a:ext uri="{FF2B5EF4-FFF2-40B4-BE49-F238E27FC236}">
                <a16:creationId xmlns:a16="http://schemas.microsoft.com/office/drawing/2014/main" id="{C770A491-1DB5-77FC-712B-35F7A47E2F99}"/>
              </a:ext>
            </a:extLst>
          </p:cNvPr>
          <p:cNvPicPr>
            <a:picLocks noChangeAspect="1"/>
          </p:cNvPicPr>
          <p:nvPr/>
        </p:nvPicPr>
        <p:blipFill>
          <a:blip r:embed="rId14"/>
          <a:stretch>
            <a:fillRect/>
          </a:stretch>
        </p:blipFill>
        <p:spPr>
          <a:xfrm>
            <a:off x="4628429" y="5293198"/>
            <a:ext cx="457022" cy="393192"/>
          </a:xfrm>
          <a:prstGeom prst="rect">
            <a:avLst/>
          </a:prstGeom>
        </p:spPr>
      </p:pic>
      <p:pic>
        <p:nvPicPr>
          <p:cNvPr id="33" name="Picture 32">
            <a:extLst>
              <a:ext uri="{FF2B5EF4-FFF2-40B4-BE49-F238E27FC236}">
                <a16:creationId xmlns:a16="http://schemas.microsoft.com/office/drawing/2014/main" id="{17CD1AF5-AD78-AA80-9E26-C4515CC45BFA}"/>
              </a:ext>
            </a:extLst>
          </p:cNvPr>
          <p:cNvPicPr>
            <a:picLocks noChangeAspect="1"/>
          </p:cNvPicPr>
          <p:nvPr/>
        </p:nvPicPr>
        <p:blipFill>
          <a:blip r:embed="rId15"/>
          <a:stretch>
            <a:fillRect/>
          </a:stretch>
        </p:blipFill>
        <p:spPr>
          <a:xfrm>
            <a:off x="3094109" y="3122827"/>
            <a:ext cx="424647" cy="393192"/>
          </a:xfrm>
          <a:prstGeom prst="rect">
            <a:avLst/>
          </a:prstGeom>
        </p:spPr>
      </p:pic>
      <p:pic>
        <p:nvPicPr>
          <p:cNvPr id="34" name="Picture 33">
            <a:extLst>
              <a:ext uri="{FF2B5EF4-FFF2-40B4-BE49-F238E27FC236}">
                <a16:creationId xmlns:a16="http://schemas.microsoft.com/office/drawing/2014/main" id="{0DF49D5E-4B86-6869-98D7-DE092FC30B18}"/>
              </a:ext>
            </a:extLst>
          </p:cNvPr>
          <p:cNvPicPr>
            <a:picLocks noChangeAspect="1"/>
          </p:cNvPicPr>
          <p:nvPr/>
        </p:nvPicPr>
        <p:blipFill>
          <a:blip r:embed="rId16"/>
          <a:stretch>
            <a:fillRect/>
          </a:stretch>
        </p:blipFill>
        <p:spPr>
          <a:xfrm>
            <a:off x="4594444" y="3151466"/>
            <a:ext cx="454869" cy="393192"/>
          </a:xfrm>
          <a:prstGeom prst="rect">
            <a:avLst/>
          </a:prstGeom>
        </p:spPr>
      </p:pic>
      <p:pic>
        <p:nvPicPr>
          <p:cNvPr id="35" name="Picture 34">
            <a:extLst>
              <a:ext uri="{FF2B5EF4-FFF2-40B4-BE49-F238E27FC236}">
                <a16:creationId xmlns:a16="http://schemas.microsoft.com/office/drawing/2014/main" id="{76768564-2BA7-E325-FE43-6D4CE762CDAA}"/>
              </a:ext>
            </a:extLst>
          </p:cNvPr>
          <p:cNvPicPr>
            <a:picLocks noChangeAspect="1"/>
          </p:cNvPicPr>
          <p:nvPr/>
        </p:nvPicPr>
        <p:blipFill>
          <a:blip r:embed="rId17"/>
          <a:stretch>
            <a:fillRect/>
          </a:stretch>
        </p:blipFill>
        <p:spPr>
          <a:xfrm>
            <a:off x="7600566" y="3202810"/>
            <a:ext cx="474707" cy="393192"/>
          </a:xfrm>
          <a:prstGeom prst="rect">
            <a:avLst/>
          </a:prstGeom>
        </p:spPr>
      </p:pic>
      <p:pic>
        <p:nvPicPr>
          <p:cNvPr id="36" name="Picture 35">
            <a:extLst>
              <a:ext uri="{FF2B5EF4-FFF2-40B4-BE49-F238E27FC236}">
                <a16:creationId xmlns:a16="http://schemas.microsoft.com/office/drawing/2014/main" id="{BA0A7074-FC27-6B8B-F899-8DDE2533BB10}"/>
              </a:ext>
            </a:extLst>
          </p:cNvPr>
          <p:cNvPicPr>
            <a:picLocks noChangeAspect="1"/>
          </p:cNvPicPr>
          <p:nvPr/>
        </p:nvPicPr>
        <p:blipFill>
          <a:blip r:embed="rId18"/>
          <a:stretch>
            <a:fillRect/>
          </a:stretch>
        </p:blipFill>
        <p:spPr>
          <a:xfrm>
            <a:off x="6085367" y="3192400"/>
            <a:ext cx="474367" cy="393192"/>
          </a:xfrm>
          <a:prstGeom prst="rect">
            <a:avLst/>
          </a:prstGeom>
        </p:spPr>
      </p:pic>
      <p:pic>
        <p:nvPicPr>
          <p:cNvPr id="37" name="Picture 36">
            <a:extLst>
              <a:ext uri="{FF2B5EF4-FFF2-40B4-BE49-F238E27FC236}">
                <a16:creationId xmlns:a16="http://schemas.microsoft.com/office/drawing/2014/main" id="{D966A7CE-25D4-DED2-6D45-788D6CB73BA2}"/>
              </a:ext>
            </a:extLst>
          </p:cNvPr>
          <p:cNvPicPr>
            <a:picLocks noChangeAspect="1"/>
          </p:cNvPicPr>
          <p:nvPr/>
        </p:nvPicPr>
        <p:blipFill>
          <a:blip r:embed="rId19"/>
          <a:stretch>
            <a:fillRect/>
          </a:stretch>
        </p:blipFill>
        <p:spPr>
          <a:xfrm>
            <a:off x="1577989" y="3104417"/>
            <a:ext cx="445123" cy="393192"/>
          </a:xfrm>
          <a:prstGeom prst="rect">
            <a:avLst/>
          </a:prstGeom>
        </p:spPr>
      </p:pic>
      <p:cxnSp>
        <p:nvCxnSpPr>
          <p:cNvPr id="38" name="Straight Connector 37">
            <a:extLst>
              <a:ext uri="{FF2B5EF4-FFF2-40B4-BE49-F238E27FC236}">
                <a16:creationId xmlns:a16="http://schemas.microsoft.com/office/drawing/2014/main" id="{10DC3853-02C8-D495-EDB1-B0129F6F9E30}"/>
              </a:ext>
            </a:extLst>
          </p:cNvPr>
          <p:cNvCxnSpPr/>
          <p:nvPr/>
        </p:nvCxnSpPr>
        <p:spPr bwMode="gray">
          <a:xfrm>
            <a:off x="1050398" y="4905347"/>
            <a:ext cx="9379274"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BC6E6D7-2688-CCDB-6A6C-7880291A8339}"/>
              </a:ext>
            </a:extLst>
          </p:cNvPr>
          <p:cNvCxnSpPr/>
          <p:nvPr/>
        </p:nvCxnSpPr>
        <p:spPr bwMode="gray">
          <a:xfrm>
            <a:off x="1044803" y="2672601"/>
            <a:ext cx="9379274"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1686B893-78A4-3D56-EECA-A2AEF814D57E}"/>
              </a:ext>
            </a:extLst>
          </p:cNvPr>
          <p:cNvSpPr/>
          <p:nvPr/>
        </p:nvSpPr>
        <p:spPr bwMode="gray">
          <a:xfrm>
            <a:off x="3461645" y="2212755"/>
            <a:ext cx="3497884" cy="27070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10000"/>
              </a:lnSpc>
              <a:spcBef>
                <a:spcPts val="0"/>
              </a:spcBef>
              <a:spcAft>
                <a:spcPts val="600"/>
              </a:spcAft>
              <a:buClrTx/>
              <a:buSzTx/>
              <a:buFontTx/>
              <a:buNone/>
              <a:tabLst/>
              <a:defRPr/>
            </a:pPr>
            <a:r>
              <a:rPr kumimoji="0" lang="en-US" sz="1200" b="1" i="0" u="none" strike="noStrike" kern="1200" cap="none" spc="0" normalizeH="0" baseline="0" noProof="0" dirty="0">
                <a:ln>
                  <a:noFill/>
                </a:ln>
                <a:solidFill>
                  <a:prstClr val="black"/>
                </a:solidFill>
                <a:effectLst/>
                <a:uLnTx/>
                <a:uFillTx/>
                <a:ea typeface="+mn-ea"/>
                <a:cs typeface="+mn-cs"/>
                <a:hlinkClick r:id="rId20"/>
              </a:rPr>
              <a:t>draft-</a:t>
            </a:r>
            <a:r>
              <a:rPr kumimoji="0" lang="en-US" sz="1200" b="1" i="0" u="none" strike="noStrike" kern="1200" cap="none" spc="0" normalizeH="0" baseline="0" noProof="0" dirty="0" err="1">
                <a:ln>
                  <a:noFill/>
                </a:ln>
                <a:solidFill>
                  <a:prstClr val="black"/>
                </a:solidFill>
                <a:effectLst/>
                <a:uLnTx/>
                <a:uFillTx/>
                <a:ea typeface="+mn-ea"/>
                <a:cs typeface="+mn-cs"/>
                <a:hlinkClick r:id="rId20"/>
              </a:rPr>
              <a:t>netana</a:t>
            </a:r>
            <a:r>
              <a:rPr kumimoji="0" lang="en-US" sz="1200" b="1" i="0" u="none" strike="noStrike" kern="1200" cap="none" spc="0" normalizeH="0" baseline="0" noProof="0" dirty="0">
                <a:ln>
                  <a:noFill/>
                </a:ln>
                <a:solidFill>
                  <a:prstClr val="black"/>
                </a:solidFill>
                <a:effectLst/>
                <a:uLnTx/>
                <a:uFillTx/>
                <a:ea typeface="+mn-ea"/>
                <a:cs typeface="+mn-cs"/>
                <a:hlinkClick r:id="rId20"/>
              </a:rPr>
              <a:t>-</a:t>
            </a:r>
            <a:r>
              <a:rPr kumimoji="0" lang="en-US" sz="1200" b="1" i="0" u="none" strike="noStrike" kern="1200" cap="none" spc="0" normalizeH="0" baseline="0" noProof="0" dirty="0" err="1">
                <a:ln>
                  <a:noFill/>
                </a:ln>
                <a:solidFill>
                  <a:prstClr val="black"/>
                </a:solidFill>
                <a:effectLst/>
                <a:uLnTx/>
                <a:uFillTx/>
                <a:ea typeface="+mn-ea"/>
                <a:cs typeface="+mn-cs"/>
                <a:hlinkClick r:id="rId20"/>
              </a:rPr>
              <a:t>nmop</a:t>
            </a:r>
            <a:r>
              <a:rPr kumimoji="0" lang="en-US" sz="1200" b="1" i="0" u="none" strike="noStrike" kern="1200" cap="none" spc="0" normalizeH="0" baseline="0" noProof="0" dirty="0">
                <a:ln>
                  <a:noFill/>
                </a:ln>
                <a:solidFill>
                  <a:prstClr val="black"/>
                </a:solidFill>
                <a:effectLst/>
                <a:uLnTx/>
                <a:uFillTx/>
                <a:ea typeface="+mn-ea"/>
                <a:cs typeface="+mn-cs"/>
                <a:hlinkClick r:id="rId20"/>
              </a:rPr>
              <a:t>-network-anomaly-semantics</a:t>
            </a:r>
            <a:br>
              <a:rPr kumimoji="0" lang="en-US" sz="1200" b="1" i="0" u="none" strike="noStrike" kern="1200" cap="none" spc="0" normalizeH="0" baseline="0" noProof="0" dirty="0">
                <a:ln>
                  <a:noFill/>
                </a:ln>
                <a:solidFill>
                  <a:prstClr val="black"/>
                </a:solidFill>
                <a:effectLst/>
                <a:uLnTx/>
                <a:uFillTx/>
                <a:ea typeface="+mn-ea"/>
                <a:cs typeface="+mn-cs"/>
              </a:rPr>
            </a:br>
            <a:r>
              <a:rPr kumimoji="0" lang="en-US" sz="1200" b="1" i="0" u="none" strike="noStrike" kern="1200" cap="none" spc="0" normalizeH="0" baseline="0" noProof="0" dirty="0">
                <a:ln>
                  <a:noFill/>
                </a:ln>
                <a:solidFill>
                  <a:prstClr val="black"/>
                </a:solidFill>
                <a:effectLst/>
                <a:uLnTx/>
                <a:uFillTx/>
                <a:ea typeface="+mn-ea"/>
                <a:cs typeface="+mn-cs"/>
                <a:hlinkClick r:id="rId21"/>
              </a:rPr>
              <a:t>draft-</a:t>
            </a:r>
            <a:r>
              <a:rPr kumimoji="0" lang="en-US" sz="1200" b="1" i="0" u="none" strike="noStrike" kern="1200" cap="none" spc="0" normalizeH="0" baseline="0" noProof="0" dirty="0" err="1">
                <a:ln>
                  <a:noFill/>
                </a:ln>
                <a:solidFill>
                  <a:prstClr val="black"/>
                </a:solidFill>
                <a:effectLst/>
                <a:uLnTx/>
                <a:uFillTx/>
                <a:ea typeface="+mn-ea"/>
                <a:cs typeface="+mn-cs"/>
                <a:hlinkClick r:id="rId21"/>
              </a:rPr>
              <a:t>netana</a:t>
            </a:r>
            <a:r>
              <a:rPr kumimoji="0" lang="en-US" sz="1200" b="1" i="0" u="none" strike="noStrike" kern="1200" cap="none" spc="0" normalizeH="0" baseline="0" noProof="0" dirty="0">
                <a:ln>
                  <a:noFill/>
                </a:ln>
                <a:solidFill>
                  <a:prstClr val="black"/>
                </a:solidFill>
                <a:effectLst/>
                <a:uLnTx/>
                <a:uFillTx/>
                <a:ea typeface="+mn-ea"/>
                <a:cs typeface="+mn-cs"/>
                <a:hlinkClick r:id="rId21"/>
              </a:rPr>
              <a:t>-</a:t>
            </a:r>
            <a:r>
              <a:rPr kumimoji="0" lang="en-US" sz="1200" b="1" i="0" u="none" strike="noStrike" kern="1200" cap="none" spc="0" normalizeH="0" baseline="0" noProof="0" dirty="0" err="1">
                <a:ln>
                  <a:noFill/>
                </a:ln>
                <a:solidFill>
                  <a:prstClr val="black"/>
                </a:solidFill>
                <a:effectLst/>
                <a:uLnTx/>
                <a:uFillTx/>
                <a:ea typeface="+mn-ea"/>
                <a:cs typeface="+mn-cs"/>
                <a:hlinkClick r:id="rId21"/>
              </a:rPr>
              <a:t>nmop</a:t>
            </a:r>
            <a:r>
              <a:rPr kumimoji="0" lang="en-US" sz="1200" b="1" i="0" u="none" strike="noStrike" kern="1200" cap="none" spc="0" normalizeH="0" baseline="0" noProof="0" dirty="0">
                <a:ln>
                  <a:noFill/>
                </a:ln>
                <a:solidFill>
                  <a:prstClr val="black"/>
                </a:solidFill>
                <a:effectLst/>
                <a:uLnTx/>
                <a:uFillTx/>
                <a:ea typeface="+mn-ea"/>
                <a:cs typeface="+mn-cs"/>
                <a:hlinkClick r:id="rId21"/>
              </a:rPr>
              <a:t>-network-anomaly-lifecycle</a:t>
            </a:r>
            <a:endParaRPr kumimoji="0" lang="en-US" sz="1200" b="1" i="0" u="none" strike="noStrike" kern="1200" cap="none" spc="0" normalizeH="0" baseline="0" noProof="0" dirty="0">
              <a:ln>
                <a:noFill/>
              </a:ln>
              <a:solidFill>
                <a:prstClr val="black"/>
              </a:solidFill>
              <a:effectLst/>
              <a:uLnTx/>
              <a:uFillTx/>
              <a:ea typeface="+mn-ea"/>
              <a:cs typeface="+mn-cs"/>
            </a:endParaRPr>
          </a:p>
        </p:txBody>
      </p:sp>
      <p:cxnSp>
        <p:nvCxnSpPr>
          <p:cNvPr id="42" name="Straight Arrow Connector 41">
            <a:extLst>
              <a:ext uri="{FF2B5EF4-FFF2-40B4-BE49-F238E27FC236}">
                <a16:creationId xmlns:a16="http://schemas.microsoft.com/office/drawing/2014/main" id="{3CD8EA4A-314A-BB28-E712-414D5F01E35F}"/>
              </a:ext>
            </a:extLst>
          </p:cNvPr>
          <p:cNvCxnSpPr/>
          <p:nvPr/>
        </p:nvCxnSpPr>
        <p:spPr bwMode="gray">
          <a:xfrm>
            <a:off x="2612083" y="1762656"/>
            <a:ext cx="0" cy="752897"/>
          </a:xfrm>
          <a:prstGeom prst="straightConnector1">
            <a:avLst/>
          </a:prstGeom>
          <a:ln w="28575">
            <a:solidFill>
              <a:srgbClr val="C00000"/>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E3CC50D-6BF1-E751-D746-D130EE998D4B}"/>
              </a:ext>
            </a:extLst>
          </p:cNvPr>
          <p:cNvCxnSpPr/>
          <p:nvPr/>
        </p:nvCxnSpPr>
        <p:spPr bwMode="gray">
          <a:xfrm>
            <a:off x="5863467" y="5073000"/>
            <a:ext cx="0" cy="752897"/>
          </a:xfrm>
          <a:prstGeom prst="straightConnector1">
            <a:avLst/>
          </a:prstGeom>
          <a:ln w="28575">
            <a:solidFill>
              <a:srgbClr val="C00000"/>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48" name="Title 1">
            <a:extLst>
              <a:ext uri="{FF2B5EF4-FFF2-40B4-BE49-F238E27FC236}">
                <a16:creationId xmlns:a16="http://schemas.microsoft.com/office/drawing/2014/main" id="{A48B1DB7-BCDC-5D18-F56D-8A1447F1B8BA}"/>
              </a:ext>
            </a:extLst>
          </p:cNvPr>
          <p:cNvSpPr>
            <a:spLocks noGrp="1"/>
          </p:cNvSpPr>
          <p:nvPr>
            <p:ph type="title"/>
          </p:nvPr>
        </p:nvSpPr>
        <p:spPr>
          <a:xfrm>
            <a:off x="838200" y="365125"/>
            <a:ext cx="10515600" cy="1325563"/>
          </a:xfrm>
        </p:spPr>
        <p:txBody>
          <a:bodyPr>
            <a:normAutofit/>
          </a:bodyPr>
          <a:lstStyle/>
          <a:p>
            <a:r>
              <a:rPr lang="en-US" sz="2800" b="1" dirty="0"/>
              <a:t>Data Mesh organizes Data in Organizations</a:t>
            </a:r>
            <a:br>
              <a:rPr lang="en-GB" sz="3600" dirty="0"/>
            </a:br>
            <a:r>
              <a:rPr lang="en-US" sz="2700" dirty="0">
                <a:solidFill>
                  <a:schemeClr val="bg2">
                    <a:lumMod val="75000"/>
                  </a:schemeClr>
                </a:solidFill>
              </a:rPr>
              <a:t>Enables Network Analytics use cases</a:t>
            </a:r>
          </a:p>
        </p:txBody>
      </p:sp>
      <p:sp>
        <p:nvSpPr>
          <p:cNvPr id="14" name="TextBox 13">
            <a:extLst>
              <a:ext uri="{FF2B5EF4-FFF2-40B4-BE49-F238E27FC236}">
                <a16:creationId xmlns:a16="http://schemas.microsoft.com/office/drawing/2014/main" id="{A1EA8359-DC79-8122-1266-D00A47BFEBE7}"/>
              </a:ext>
            </a:extLst>
          </p:cNvPr>
          <p:cNvSpPr txBox="1"/>
          <p:nvPr/>
        </p:nvSpPr>
        <p:spPr>
          <a:xfrm>
            <a:off x="755754" y="2294617"/>
            <a:ext cx="802155"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prstClr val="black"/>
                </a:solidFill>
                <a:effectLst/>
                <a:uLnTx/>
                <a:uFillTx/>
                <a:ea typeface="+mn-ea"/>
                <a:cs typeface="+mn-cs"/>
                <a:hlinkClick r:id="rId22"/>
              </a:rPr>
              <a:t>RFC 8632</a:t>
            </a:r>
            <a:endParaRPr kumimoji="0" lang="de-CH" sz="1200" i="0" u="none" strike="noStrike" kern="1200" cap="none" spc="0" normalizeH="0" baseline="0" noProof="0" dirty="0">
              <a:ln>
                <a:noFill/>
              </a:ln>
              <a:solidFill>
                <a:prstClr val="black"/>
              </a:solidFill>
              <a:effectLst/>
              <a:uLnTx/>
              <a:uFillTx/>
              <a:ea typeface="+mn-ea"/>
              <a:cs typeface="+mn-cs"/>
            </a:endParaRPr>
          </a:p>
        </p:txBody>
      </p:sp>
      <p:sp>
        <p:nvSpPr>
          <p:cNvPr id="43" name="Textfeld 49">
            <a:extLst>
              <a:ext uri="{FF2B5EF4-FFF2-40B4-BE49-F238E27FC236}">
                <a16:creationId xmlns:a16="http://schemas.microsoft.com/office/drawing/2014/main" id="{0BE6D769-3D3F-136C-2542-47D8CD603382}"/>
              </a:ext>
            </a:extLst>
          </p:cNvPr>
          <p:cNvSpPr txBox="1"/>
          <p:nvPr>
            <p:custDataLst>
              <p:tags r:id="rId1"/>
            </p:custDataLst>
          </p:nvPr>
        </p:nvSpPr>
        <p:spPr bwMode="gray">
          <a:xfrm>
            <a:off x="3929403" y="2815301"/>
            <a:ext cx="1761022" cy="1811606"/>
          </a:xfrm>
          <a:prstGeom prst="ellipse">
            <a:avLst/>
          </a:prstGeom>
          <a:solidFill>
            <a:srgbClr val="FF0000">
              <a:alpha val="5000"/>
            </a:srgbClr>
          </a:solidFill>
          <a:ln w="6350">
            <a:solidFill>
              <a:srgbClr val="FF0000"/>
            </a:solidFill>
            <a:prstDash val="sysDot"/>
          </a:ln>
          <a:effectLst/>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100"/>
              </a:spcBef>
              <a:spcAft>
                <a:spcPts val="100"/>
              </a:spcAft>
              <a:buClrTx/>
              <a:buSzPct val="100000"/>
              <a:buFontTx/>
              <a:buNone/>
              <a:tabLst/>
              <a:defRPr/>
            </a:pPr>
            <a:br>
              <a:rPr kumimoji="0" lang="en-US" sz="1200" b="1" i="0" u="none" strike="noStrike" kern="1200" cap="none" spc="0" normalizeH="0" baseline="0" noProof="0" dirty="0">
                <a:ln>
                  <a:noFill/>
                </a:ln>
                <a:solidFill>
                  <a:prstClr val="black"/>
                </a:solidFill>
                <a:effectLst/>
                <a:uLnTx/>
                <a:uFillTx/>
                <a:ea typeface="+mn-ea"/>
                <a:cs typeface="+mn-cs"/>
              </a:rPr>
            </a:br>
            <a:endParaRPr kumimoji="0" lang="en-US" sz="1200" b="1" i="0" u="none" strike="noStrike" kern="1200" cap="none" spc="0" normalizeH="0" baseline="0" noProof="0" dirty="0">
              <a:ln>
                <a:noFill/>
              </a:ln>
              <a:solidFill>
                <a:prstClr val="black"/>
              </a:solidFill>
              <a:effectLst/>
              <a:uLnTx/>
              <a:uFillTx/>
              <a:ea typeface="+mn-ea"/>
              <a:cs typeface="+mn-cs"/>
            </a:endParaRPr>
          </a:p>
        </p:txBody>
      </p:sp>
      <p:sp>
        <p:nvSpPr>
          <p:cNvPr id="5" name="Rectangle 4">
            <a:extLst>
              <a:ext uri="{FF2B5EF4-FFF2-40B4-BE49-F238E27FC236}">
                <a16:creationId xmlns:a16="http://schemas.microsoft.com/office/drawing/2014/main" id="{66A4E115-1F77-20A8-3DA1-68ED2196E5C6}"/>
              </a:ext>
            </a:extLst>
          </p:cNvPr>
          <p:cNvSpPr/>
          <p:nvPr/>
        </p:nvSpPr>
        <p:spPr bwMode="gray">
          <a:xfrm>
            <a:off x="3504586" y="4598248"/>
            <a:ext cx="3497884" cy="27070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10000"/>
              </a:lnSpc>
              <a:spcBef>
                <a:spcPts val="0"/>
              </a:spcBef>
              <a:spcAft>
                <a:spcPts val="600"/>
              </a:spcAft>
              <a:buClrTx/>
              <a:buSzTx/>
              <a:buFontTx/>
              <a:buNone/>
              <a:tabLst/>
              <a:defRPr/>
            </a:pPr>
            <a:r>
              <a:rPr lang="en-US" sz="1200" b="1" dirty="0">
                <a:solidFill>
                  <a:prstClr val="black"/>
                </a:solidFill>
                <a:hlinkClick r:id="rId23"/>
              </a:rPr>
              <a:t>draft-</a:t>
            </a:r>
            <a:r>
              <a:rPr lang="en-US" sz="1200" b="1" dirty="0" err="1">
                <a:solidFill>
                  <a:prstClr val="black"/>
                </a:solidFill>
                <a:hlinkClick r:id="rId23"/>
              </a:rPr>
              <a:t>netana</a:t>
            </a:r>
            <a:r>
              <a:rPr lang="en-US" sz="1200" b="1" dirty="0">
                <a:solidFill>
                  <a:prstClr val="black"/>
                </a:solidFill>
                <a:hlinkClick r:id="rId23"/>
              </a:rPr>
              <a:t>-</a:t>
            </a:r>
            <a:r>
              <a:rPr lang="en-US" sz="1200" b="1" dirty="0" err="1">
                <a:solidFill>
                  <a:prstClr val="black"/>
                </a:solidFill>
                <a:hlinkClick r:id="rId23"/>
              </a:rPr>
              <a:t>nmop</a:t>
            </a:r>
            <a:r>
              <a:rPr lang="en-US" sz="1200" b="1" dirty="0">
                <a:solidFill>
                  <a:prstClr val="black"/>
                </a:solidFill>
                <a:hlinkClick r:id="rId23"/>
              </a:rPr>
              <a:t>-network-anomaly-architecture</a:t>
            </a:r>
            <a:endParaRPr kumimoji="0" lang="en-US" sz="1200" b="1" i="0" u="none" strike="noStrike" kern="1200" cap="none" spc="0" normalizeH="0" baseline="0" noProof="0" dirty="0">
              <a:ln>
                <a:noFill/>
              </a:ln>
              <a:solidFill>
                <a:prstClr val="black"/>
              </a:solidFill>
              <a:effectLst/>
              <a:uLnTx/>
              <a:uFillTx/>
              <a:ea typeface="+mn-ea"/>
              <a:cs typeface="+mn-cs"/>
            </a:endParaRPr>
          </a:p>
        </p:txBody>
      </p:sp>
      <p:sp>
        <p:nvSpPr>
          <p:cNvPr id="44" name="TextBox 43">
            <a:extLst>
              <a:ext uri="{FF2B5EF4-FFF2-40B4-BE49-F238E27FC236}">
                <a16:creationId xmlns:a16="http://schemas.microsoft.com/office/drawing/2014/main" id="{3AEDF2F7-CBB1-37EC-1E76-291921B5FC70}"/>
              </a:ext>
            </a:extLst>
          </p:cNvPr>
          <p:cNvSpPr txBox="1"/>
          <p:nvPr/>
        </p:nvSpPr>
        <p:spPr>
          <a:xfrm>
            <a:off x="5935922" y="5186800"/>
            <a:ext cx="5900477" cy="1384995"/>
          </a:xfrm>
          <a:prstGeom prst="rect">
            <a:avLst/>
          </a:prstGeom>
          <a:noFill/>
        </p:spPr>
        <p:txBody>
          <a:bodyPr wrap="square">
            <a:spAutoFit/>
          </a:bodyPr>
          <a:lstStyle/>
          <a:p>
            <a:pPr>
              <a:defRPr/>
            </a:pPr>
            <a:r>
              <a:rPr lang="en-US" sz="1200" b="1" dirty="0">
                <a:solidFill>
                  <a:prstClr val="black"/>
                </a:solidFill>
              </a:rPr>
              <a:t>Network Telemetry (</a:t>
            </a:r>
            <a:r>
              <a:rPr lang="en-US" sz="1200" b="1" dirty="0">
                <a:solidFill>
                  <a:prstClr val="black"/>
                </a:solidFill>
                <a:hlinkClick r:id="" action="ppaction://noaction"/>
              </a:rPr>
              <a:t>RFC 9232</a:t>
            </a:r>
            <a:r>
              <a:rPr lang="en-US" sz="1200" b="1" dirty="0">
                <a:solidFill>
                  <a:prstClr val="black"/>
                </a:solidFill>
              </a:rPr>
              <a:t>)</a:t>
            </a:r>
            <a:br>
              <a:rPr lang="en-US" sz="1200" b="1" dirty="0">
                <a:solidFill>
                  <a:prstClr val="black"/>
                </a:solidFill>
              </a:rPr>
            </a:br>
            <a:r>
              <a:rPr lang="en-US" sz="1200" b="1" dirty="0">
                <a:solidFill>
                  <a:prstClr val="black"/>
                </a:solidFill>
              </a:rPr>
              <a:t>IPFIX </a:t>
            </a:r>
            <a:r>
              <a:rPr lang="en-US" sz="1200" dirty="0">
                <a:solidFill>
                  <a:prstClr val="black"/>
                </a:solidFill>
              </a:rPr>
              <a:t>(</a:t>
            </a:r>
            <a:r>
              <a:rPr lang="en-US" sz="1200" dirty="0">
                <a:solidFill>
                  <a:prstClr val="black"/>
                </a:solidFill>
                <a:hlinkClick r:id="rId24"/>
              </a:rPr>
              <a:t>RFC 7011</a:t>
            </a:r>
            <a:r>
              <a:rPr lang="en-US" sz="1200" dirty="0">
                <a:solidFill>
                  <a:prstClr val="black"/>
                </a:solidFill>
              </a:rPr>
              <a:t>, </a:t>
            </a:r>
            <a:r>
              <a:rPr lang="en-US" sz="1200" dirty="0">
                <a:solidFill>
                  <a:prstClr val="black"/>
                </a:solidFill>
                <a:hlinkClick r:id="rId25"/>
              </a:rPr>
              <a:t>RFC 9487</a:t>
            </a:r>
            <a:r>
              <a:rPr lang="en-US" sz="1200" dirty="0">
                <a:solidFill>
                  <a:prstClr val="black"/>
                </a:solidFill>
              </a:rPr>
              <a:t>, </a:t>
            </a:r>
            <a:r>
              <a:rPr lang="en-US" sz="1200" dirty="0">
                <a:solidFill>
                  <a:prstClr val="black"/>
                </a:solidFill>
                <a:hlinkClick r:id="rId26"/>
              </a:rPr>
              <a:t>RFC 9160</a:t>
            </a:r>
            <a:r>
              <a:rPr lang="en-US" sz="1200" dirty="0">
                <a:solidFill>
                  <a:prstClr val="black"/>
                </a:solidFill>
              </a:rPr>
              <a:t>, </a:t>
            </a:r>
            <a:r>
              <a:rPr lang="en-US" sz="1200" dirty="0">
                <a:solidFill>
                  <a:prstClr val="black"/>
                </a:solidFill>
                <a:hlinkClick r:id="rId27"/>
              </a:rPr>
              <a:t>draft-</a:t>
            </a:r>
            <a:r>
              <a:rPr lang="en-US" sz="1200" dirty="0" err="1">
                <a:solidFill>
                  <a:prstClr val="black"/>
                </a:solidFill>
                <a:hlinkClick r:id="rId27"/>
              </a:rPr>
              <a:t>ietf</a:t>
            </a:r>
            <a:r>
              <a:rPr lang="en-US" sz="1200" dirty="0">
                <a:solidFill>
                  <a:prstClr val="black"/>
                </a:solidFill>
                <a:hlinkClick r:id="rId27"/>
              </a:rPr>
              <a:t>-opsawg-</a:t>
            </a:r>
            <a:r>
              <a:rPr lang="en-US" sz="1200" dirty="0" err="1">
                <a:solidFill>
                  <a:prstClr val="black"/>
                </a:solidFill>
                <a:hlinkClick r:id="rId27"/>
              </a:rPr>
              <a:t>ipfix</a:t>
            </a:r>
            <a:r>
              <a:rPr lang="en-US" sz="1200" dirty="0">
                <a:solidFill>
                  <a:prstClr val="black"/>
                </a:solidFill>
                <a:hlinkClick r:id="rId27"/>
              </a:rPr>
              <a:t>-on-path-telemetry</a:t>
            </a:r>
            <a:r>
              <a:rPr lang="en-US" sz="1200" dirty="0">
                <a:solidFill>
                  <a:prstClr val="black"/>
                </a:solidFill>
              </a:rPr>
              <a:t>)</a:t>
            </a:r>
          </a:p>
          <a:p>
            <a:pPr>
              <a:defRPr/>
            </a:pPr>
            <a:r>
              <a:rPr lang="de-CH" sz="1200" b="1" dirty="0">
                <a:solidFill>
                  <a:prstClr val="black"/>
                </a:solidFill>
              </a:rPr>
              <a:t>BMP </a:t>
            </a:r>
            <a:r>
              <a:rPr lang="de-CH" sz="1200" dirty="0">
                <a:solidFill>
                  <a:prstClr val="black"/>
                </a:solidFill>
              </a:rPr>
              <a:t>(</a:t>
            </a:r>
            <a:r>
              <a:rPr lang="de-CH" sz="1200" dirty="0">
                <a:solidFill>
                  <a:prstClr val="black"/>
                </a:solidFill>
                <a:hlinkClick r:id="rId28"/>
              </a:rPr>
              <a:t>RFC 7854</a:t>
            </a:r>
            <a:r>
              <a:rPr lang="de-CH" sz="1200" dirty="0">
                <a:solidFill>
                  <a:prstClr val="black"/>
                </a:solidFill>
              </a:rPr>
              <a:t>, </a:t>
            </a:r>
            <a:r>
              <a:rPr lang="de-CH" sz="1200" dirty="0">
                <a:solidFill>
                  <a:prstClr val="black"/>
                </a:solidFill>
                <a:hlinkClick r:id="rId29"/>
              </a:rPr>
              <a:t>RFC 8671</a:t>
            </a:r>
            <a:r>
              <a:rPr lang="de-CH" sz="1200" dirty="0">
                <a:solidFill>
                  <a:prstClr val="black"/>
                </a:solidFill>
              </a:rPr>
              <a:t>, </a:t>
            </a:r>
            <a:r>
              <a:rPr lang="de-CH" sz="1200" dirty="0">
                <a:solidFill>
                  <a:prstClr val="black"/>
                </a:solidFill>
                <a:hlinkClick r:id="rId30"/>
              </a:rPr>
              <a:t>RFC 9069</a:t>
            </a:r>
            <a:r>
              <a:rPr lang="de-CH" sz="1200" dirty="0">
                <a:solidFill>
                  <a:prstClr val="black"/>
                </a:solidFill>
              </a:rPr>
              <a:t>, </a:t>
            </a:r>
            <a:r>
              <a:rPr lang="de-CH" sz="1200" dirty="0">
                <a:solidFill>
                  <a:prstClr val="black"/>
                </a:solidFill>
                <a:hlinkClick r:id="rId31"/>
              </a:rPr>
              <a:t>draft-</a:t>
            </a:r>
            <a:r>
              <a:rPr lang="de-CH" sz="1200" dirty="0" err="1">
                <a:solidFill>
                  <a:prstClr val="black"/>
                </a:solidFill>
                <a:hlinkClick r:id="rId31"/>
              </a:rPr>
              <a:t>ietf</a:t>
            </a:r>
            <a:r>
              <a:rPr lang="de-CH" sz="1200" dirty="0">
                <a:solidFill>
                  <a:prstClr val="black"/>
                </a:solidFill>
                <a:hlinkClick r:id="rId31"/>
              </a:rPr>
              <a:t>-grow-</a:t>
            </a:r>
            <a:r>
              <a:rPr lang="de-CH" sz="1200" dirty="0" err="1">
                <a:solidFill>
                  <a:prstClr val="black"/>
                </a:solidFill>
                <a:hlinkClick r:id="rId31"/>
              </a:rPr>
              <a:t>bmp</a:t>
            </a:r>
            <a:r>
              <a:rPr lang="de-CH" sz="1200" dirty="0">
                <a:solidFill>
                  <a:prstClr val="black"/>
                </a:solidFill>
                <a:hlinkClick r:id="rId31"/>
              </a:rPr>
              <a:t>-</a:t>
            </a:r>
            <a:r>
              <a:rPr lang="de-CH" sz="1200" dirty="0" err="1">
                <a:solidFill>
                  <a:prstClr val="black"/>
                </a:solidFill>
                <a:hlinkClick r:id="rId31"/>
              </a:rPr>
              <a:t>tlv</a:t>
            </a:r>
            <a:r>
              <a:rPr lang="de-CH" sz="1200" dirty="0">
                <a:solidFill>
                  <a:prstClr val="black"/>
                </a:solidFill>
              </a:rPr>
              <a:t>, </a:t>
            </a:r>
            <a:r>
              <a:rPr lang="de-CH" sz="1200" dirty="0">
                <a:solidFill>
                  <a:prstClr val="black"/>
                </a:solidFill>
                <a:hlinkClick r:id="rId32"/>
              </a:rPr>
              <a:t>draft-</a:t>
            </a:r>
            <a:r>
              <a:rPr lang="de-CH" sz="1200" dirty="0" err="1">
                <a:solidFill>
                  <a:prstClr val="black"/>
                </a:solidFill>
                <a:hlinkClick r:id="rId32"/>
              </a:rPr>
              <a:t>ietf</a:t>
            </a:r>
            <a:r>
              <a:rPr lang="de-CH" sz="1200" dirty="0">
                <a:solidFill>
                  <a:prstClr val="black"/>
                </a:solidFill>
                <a:hlinkClick r:id="rId32"/>
              </a:rPr>
              <a:t>-grow-</a:t>
            </a:r>
            <a:r>
              <a:rPr lang="de-CH" sz="1200" dirty="0" err="1">
                <a:solidFill>
                  <a:prstClr val="black"/>
                </a:solidFill>
                <a:hlinkClick r:id="rId32"/>
              </a:rPr>
              <a:t>bmp</a:t>
            </a:r>
            <a:r>
              <a:rPr lang="de-CH" sz="1200" dirty="0">
                <a:solidFill>
                  <a:prstClr val="black"/>
                </a:solidFill>
                <a:hlinkClick r:id="rId32"/>
              </a:rPr>
              <a:t>-</a:t>
            </a:r>
            <a:r>
              <a:rPr lang="de-CH" sz="1200" dirty="0" err="1">
                <a:solidFill>
                  <a:prstClr val="black"/>
                </a:solidFill>
                <a:hlinkClick r:id="rId32"/>
              </a:rPr>
              <a:t>path-marking-tlv</a:t>
            </a:r>
            <a:r>
              <a:rPr lang="de-CH" sz="1200" dirty="0">
                <a:solidFill>
                  <a:prstClr val="black"/>
                </a:solidFill>
              </a:rPr>
              <a:t>, </a:t>
            </a:r>
            <a:r>
              <a:rPr lang="de-CH" sz="1200" dirty="0">
                <a:solidFill>
                  <a:prstClr val="black"/>
                </a:solidFill>
                <a:hlinkClick r:id="rId33"/>
              </a:rPr>
              <a:t>draft-</a:t>
            </a:r>
            <a:r>
              <a:rPr lang="de-CH" sz="1200" dirty="0" err="1">
                <a:solidFill>
                  <a:prstClr val="black"/>
                </a:solidFill>
                <a:hlinkClick r:id="rId33"/>
              </a:rPr>
              <a:t>lucente</a:t>
            </a:r>
            <a:r>
              <a:rPr lang="de-CH" sz="1200" dirty="0">
                <a:solidFill>
                  <a:prstClr val="black"/>
                </a:solidFill>
                <a:hlinkClick r:id="rId33"/>
              </a:rPr>
              <a:t>-grow-</a:t>
            </a:r>
            <a:r>
              <a:rPr lang="de-CH" sz="1200" dirty="0" err="1">
                <a:solidFill>
                  <a:prstClr val="black"/>
                </a:solidFill>
                <a:hlinkClick r:id="rId33"/>
              </a:rPr>
              <a:t>bmp</a:t>
            </a:r>
            <a:r>
              <a:rPr lang="de-CH" sz="1200" dirty="0">
                <a:solidFill>
                  <a:prstClr val="black"/>
                </a:solidFill>
                <a:hlinkClick r:id="rId33"/>
              </a:rPr>
              <a:t>-</a:t>
            </a:r>
            <a:r>
              <a:rPr lang="de-CH" sz="1200" dirty="0" err="1">
                <a:solidFill>
                  <a:prstClr val="black"/>
                </a:solidFill>
                <a:hlinkClick r:id="rId33"/>
              </a:rPr>
              <a:t>rel</a:t>
            </a:r>
            <a:r>
              <a:rPr lang="de-CH" sz="1200" dirty="0">
                <a:solidFill>
                  <a:prstClr val="black"/>
                </a:solidFill>
              </a:rPr>
              <a:t>)</a:t>
            </a:r>
          </a:p>
          <a:p>
            <a:pPr>
              <a:defRPr/>
            </a:pPr>
            <a:r>
              <a:rPr lang="de-CH" sz="1200" b="1" dirty="0">
                <a:solidFill>
                  <a:prstClr val="black"/>
                </a:solidFill>
              </a:rPr>
              <a:t>YANG-Push </a:t>
            </a:r>
            <a:r>
              <a:rPr lang="de-CH" sz="1200" dirty="0">
                <a:solidFill>
                  <a:prstClr val="black"/>
                </a:solidFill>
              </a:rPr>
              <a:t>(</a:t>
            </a:r>
            <a:r>
              <a:rPr lang="de-CH" sz="1200" dirty="0">
                <a:solidFill>
                  <a:prstClr val="black"/>
                </a:solidFill>
                <a:hlinkClick r:id="rId34"/>
              </a:rPr>
              <a:t>RFC 8639</a:t>
            </a:r>
            <a:r>
              <a:rPr lang="de-CH" sz="1200" dirty="0">
                <a:solidFill>
                  <a:prstClr val="black"/>
                </a:solidFill>
              </a:rPr>
              <a:t>, </a:t>
            </a:r>
            <a:r>
              <a:rPr lang="de-CH" sz="1200" dirty="0">
                <a:solidFill>
                  <a:prstClr val="black"/>
                </a:solidFill>
                <a:hlinkClick r:id="rId35"/>
              </a:rPr>
              <a:t>RFC 8641</a:t>
            </a:r>
            <a:r>
              <a:rPr lang="de-CH" sz="1200" dirty="0">
                <a:solidFill>
                  <a:prstClr val="black"/>
                </a:solidFill>
              </a:rPr>
              <a:t>, </a:t>
            </a:r>
            <a:r>
              <a:rPr lang="de-CH" sz="1200" dirty="0">
                <a:solidFill>
                  <a:prstClr val="black"/>
                </a:solidFill>
                <a:hlinkClick r:id="rId36"/>
              </a:rPr>
              <a:t>draft-</a:t>
            </a:r>
            <a:r>
              <a:rPr lang="de-CH" sz="1200" dirty="0" err="1">
                <a:solidFill>
                  <a:prstClr val="black"/>
                </a:solidFill>
                <a:hlinkClick r:id="rId36"/>
              </a:rPr>
              <a:t>ietf</a:t>
            </a:r>
            <a:r>
              <a:rPr lang="de-CH" sz="1200" dirty="0">
                <a:solidFill>
                  <a:prstClr val="black"/>
                </a:solidFill>
                <a:hlinkClick r:id="rId36"/>
              </a:rPr>
              <a:t>-netconf-</a:t>
            </a:r>
            <a:r>
              <a:rPr lang="de-CH" sz="1200" dirty="0" err="1">
                <a:solidFill>
                  <a:prstClr val="black"/>
                </a:solidFill>
                <a:hlinkClick r:id="rId36"/>
              </a:rPr>
              <a:t>udp</a:t>
            </a:r>
            <a:r>
              <a:rPr lang="de-CH" sz="1200" dirty="0">
                <a:solidFill>
                  <a:prstClr val="black"/>
                </a:solidFill>
                <a:hlinkClick r:id="rId36"/>
              </a:rPr>
              <a:t>-</a:t>
            </a:r>
            <a:r>
              <a:rPr lang="de-CH" sz="1200" dirty="0" err="1">
                <a:solidFill>
                  <a:prstClr val="black"/>
                </a:solidFill>
                <a:hlinkClick r:id="rId36"/>
              </a:rPr>
              <a:t>notif</a:t>
            </a:r>
            <a:r>
              <a:rPr lang="de-CH" sz="1200" dirty="0">
                <a:solidFill>
                  <a:prstClr val="black"/>
                </a:solidFill>
              </a:rPr>
              <a:t>, </a:t>
            </a:r>
            <a:r>
              <a:rPr lang="de-CH" sz="1200" dirty="0">
                <a:solidFill>
                  <a:prstClr val="black"/>
                </a:solidFill>
                <a:hlinkClick r:id="rId37"/>
              </a:rPr>
              <a:t>draft-</a:t>
            </a:r>
            <a:r>
              <a:rPr lang="de-CH" sz="1200" dirty="0" err="1">
                <a:solidFill>
                  <a:prstClr val="black"/>
                </a:solidFill>
                <a:hlinkClick r:id="rId37"/>
              </a:rPr>
              <a:t>ietf</a:t>
            </a:r>
            <a:r>
              <a:rPr lang="de-CH" sz="1200" dirty="0">
                <a:solidFill>
                  <a:prstClr val="black"/>
                </a:solidFill>
                <a:hlinkClick r:id="rId37"/>
              </a:rPr>
              <a:t>-netconf-</a:t>
            </a:r>
            <a:r>
              <a:rPr lang="de-CH" sz="1200" dirty="0" err="1">
                <a:solidFill>
                  <a:prstClr val="black"/>
                </a:solidFill>
                <a:hlinkClick r:id="rId37"/>
              </a:rPr>
              <a:t>distributed</a:t>
            </a:r>
            <a:r>
              <a:rPr lang="de-CH" sz="1200" dirty="0">
                <a:solidFill>
                  <a:prstClr val="black"/>
                </a:solidFill>
                <a:hlinkClick r:id="rId37"/>
              </a:rPr>
              <a:t>-</a:t>
            </a:r>
            <a:r>
              <a:rPr lang="de-CH" sz="1200" dirty="0" err="1">
                <a:solidFill>
                  <a:prstClr val="black"/>
                </a:solidFill>
                <a:hlinkClick r:id="rId37"/>
              </a:rPr>
              <a:t>notif</a:t>
            </a:r>
            <a:r>
              <a:rPr lang="de-CH" sz="1200" dirty="0">
                <a:solidFill>
                  <a:prstClr val="black"/>
                </a:solidFill>
              </a:rPr>
              <a:t>, </a:t>
            </a:r>
            <a:r>
              <a:rPr lang="de-CH" sz="1200" dirty="0">
                <a:solidFill>
                  <a:prstClr val="black"/>
                </a:solidFill>
                <a:hlinkClick r:id="rId38"/>
              </a:rPr>
              <a:t>draft-</a:t>
            </a:r>
            <a:r>
              <a:rPr lang="de-CH" sz="1200" dirty="0" err="1">
                <a:solidFill>
                  <a:prstClr val="black"/>
                </a:solidFill>
                <a:hlinkClick r:id="rId38"/>
              </a:rPr>
              <a:t>ahuang</a:t>
            </a:r>
            <a:r>
              <a:rPr lang="de-CH" sz="1200" dirty="0">
                <a:solidFill>
                  <a:prstClr val="black"/>
                </a:solidFill>
                <a:hlinkClick r:id="rId38"/>
              </a:rPr>
              <a:t>-netconf-</a:t>
            </a:r>
            <a:r>
              <a:rPr lang="de-CH" sz="1200" dirty="0" err="1">
                <a:solidFill>
                  <a:prstClr val="black"/>
                </a:solidFill>
                <a:hlinkClick r:id="rId38"/>
              </a:rPr>
              <a:t>notif</a:t>
            </a:r>
            <a:r>
              <a:rPr lang="de-CH" sz="1200" dirty="0">
                <a:solidFill>
                  <a:prstClr val="black"/>
                </a:solidFill>
                <a:hlinkClick r:id="rId38"/>
              </a:rPr>
              <a:t>-</a:t>
            </a:r>
            <a:r>
              <a:rPr lang="de-CH" sz="1200" dirty="0" err="1">
                <a:solidFill>
                  <a:prstClr val="black"/>
                </a:solidFill>
                <a:hlinkClick r:id="rId38"/>
              </a:rPr>
              <a:t>yang</a:t>
            </a:r>
            <a:r>
              <a:rPr lang="de-CH" sz="1200" dirty="0">
                <a:solidFill>
                  <a:prstClr val="black"/>
                </a:solidFill>
              </a:rPr>
              <a:t>, </a:t>
            </a:r>
            <a:r>
              <a:rPr lang="de-CH" sz="1200" dirty="0">
                <a:solidFill>
                  <a:prstClr val="black"/>
                </a:solidFill>
                <a:hlinkClick r:id="rId39"/>
              </a:rPr>
              <a:t>draft-</a:t>
            </a:r>
            <a:r>
              <a:rPr lang="de-CH" sz="1200" dirty="0" err="1">
                <a:solidFill>
                  <a:prstClr val="black"/>
                </a:solidFill>
                <a:hlinkClick r:id="rId39"/>
              </a:rPr>
              <a:t>ietf</a:t>
            </a:r>
            <a:r>
              <a:rPr lang="de-CH" sz="1200" dirty="0">
                <a:solidFill>
                  <a:prstClr val="black"/>
                </a:solidFill>
                <a:hlinkClick r:id="rId39"/>
              </a:rPr>
              <a:t>-netconf-</a:t>
            </a:r>
            <a:r>
              <a:rPr lang="de-CH" sz="1200" dirty="0" err="1">
                <a:solidFill>
                  <a:prstClr val="black"/>
                </a:solidFill>
                <a:hlinkClick r:id="rId39"/>
              </a:rPr>
              <a:t>yang</a:t>
            </a:r>
            <a:r>
              <a:rPr lang="de-CH" sz="1200" dirty="0">
                <a:solidFill>
                  <a:prstClr val="black"/>
                </a:solidFill>
                <a:hlinkClick r:id="rId39"/>
              </a:rPr>
              <a:t>-</a:t>
            </a:r>
            <a:r>
              <a:rPr lang="de-CH" sz="1200" dirty="0" err="1">
                <a:solidFill>
                  <a:prstClr val="black"/>
                </a:solidFill>
                <a:hlinkClick r:id="rId39"/>
              </a:rPr>
              <a:t>notifications-versioning</a:t>
            </a:r>
            <a:r>
              <a:rPr lang="de-CH" sz="1200" dirty="0">
                <a:solidFill>
                  <a:prstClr val="black"/>
                </a:solidFill>
              </a:rPr>
              <a:t>, </a:t>
            </a:r>
            <a:r>
              <a:rPr lang="de-CH" sz="1200" dirty="0">
                <a:solidFill>
                  <a:prstClr val="black"/>
                </a:solidFill>
                <a:hlinkClick r:id="rId40"/>
              </a:rPr>
              <a:t>draft-</a:t>
            </a:r>
            <a:r>
              <a:rPr lang="de-CH" sz="1200" dirty="0" err="1">
                <a:solidFill>
                  <a:prstClr val="black"/>
                </a:solidFill>
                <a:hlinkClick r:id="rId40"/>
              </a:rPr>
              <a:t>tgraf</a:t>
            </a:r>
            <a:r>
              <a:rPr lang="de-CH" sz="1200" dirty="0">
                <a:solidFill>
                  <a:prstClr val="black"/>
                </a:solidFill>
                <a:hlinkClick r:id="rId40"/>
              </a:rPr>
              <a:t>-netconf-</a:t>
            </a:r>
            <a:r>
              <a:rPr lang="de-CH" sz="1200" dirty="0" err="1">
                <a:solidFill>
                  <a:prstClr val="black"/>
                </a:solidFill>
                <a:hlinkClick r:id="rId40"/>
              </a:rPr>
              <a:t>notif</a:t>
            </a:r>
            <a:r>
              <a:rPr lang="de-CH" sz="1200" dirty="0">
                <a:solidFill>
                  <a:prstClr val="black"/>
                </a:solidFill>
                <a:hlinkClick r:id="rId40"/>
              </a:rPr>
              <a:t>-</a:t>
            </a:r>
            <a:r>
              <a:rPr lang="de-CH" sz="1200" dirty="0" err="1">
                <a:solidFill>
                  <a:prstClr val="black"/>
                </a:solidFill>
                <a:hlinkClick r:id="rId40"/>
              </a:rPr>
              <a:t>sequencing</a:t>
            </a:r>
            <a:r>
              <a:rPr lang="de-CH" sz="1200" dirty="0">
                <a:solidFill>
                  <a:prstClr val="black"/>
                </a:solidFill>
              </a:rPr>
              <a:t>, </a:t>
            </a:r>
            <a:r>
              <a:rPr lang="de-CH" sz="1200" dirty="0">
                <a:solidFill>
                  <a:prstClr val="black"/>
                </a:solidFill>
                <a:hlinkClick r:id="rId41"/>
              </a:rPr>
              <a:t>draft-</a:t>
            </a:r>
            <a:r>
              <a:rPr lang="de-CH" sz="1200" dirty="0" err="1">
                <a:solidFill>
                  <a:prstClr val="black"/>
                </a:solidFill>
                <a:hlinkClick r:id="rId41"/>
              </a:rPr>
              <a:t>tgraf</a:t>
            </a:r>
            <a:r>
              <a:rPr lang="de-CH" sz="1200" dirty="0">
                <a:solidFill>
                  <a:prstClr val="black"/>
                </a:solidFill>
                <a:hlinkClick r:id="rId41"/>
              </a:rPr>
              <a:t>-netconf-</a:t>
            </a:r>
            <a:r>
              <a:rPr lang="de-CH" sz="1200" dirty="0" err="1">
                <a:solidFill>
                  <a:prstClr val="black"/>
                </a:solidFill>
                <a:hlinkClick r:id="rId41"/>
              </a:rPr>
              <a:t>yang</a:t>
            </a:r>
            <a:r>
              <a:rPr lang="de-CH" sz="1200" dirty="0">
                <a:solidFill>
                  <a:prstClr val="black"/>
                </a:solidFill>
                <a:hlinkClick r:id="rId41"/>
              </a:rPr>
              <a:t>-push-observation-time</a:t>
            </a:r>
            <a:r>
              <a:rPr lang="de-CH" sz="1200" dirty="0">
                <a:solidFill>
                  <a:prstClr val="black"/>
                </a:solidFill>
              </a:rPr>
              <a:t>)</a:t>
            </a:r>
          </a:p>
        </p:txBody>
      </p:sp>
      <p:sp>
        <p:nvSpPr>
          <p:cNvPr id="46" name="Rectangle 45">
            <a:extLst>
              <a:ext uri="{FF2B5EF4-FFF2-40B4-BE49-F238E27FC236}">
                <a16:creationId xmlns:a16="http://schemas.microsoft.com/office/drawing/2014/main" id="{739358FF-EF3C-19A5-B66E-56764914554A}"/>
              </a:ext>
            </a:extLst>
          </p:cNvPr>
          <p:cNvSpPr/>
          <p:nvPr/>
        </p:nvSpPr>
        <p:spPr bwMode="gray">
          <a:xfrm>
            <a:off x="6096000" y="4842000"/>
            <a:ext cx="4449694" cy="270701"/>
          </a:xfrm>
          <a:prstGeom prst="rect">
            <a:avLst/>
          </a:prstGeom>
          <a:noFill/>
          <a:ln w="6350" cap="flat" cmpd="sng" algn="ctr">
            <a:noFill/>
            <a:prstDash val="solid"/>
            <a:miter lim="800000"/>
          </a:ln>
          <a:effectLst/>
        </p:spPr>
        <p:txBody>
          <a:bodyPr rtlCol="0" anchor="ctr"/>
          <a:lstStyle/>
          <a:p>
            <a:pPr marL="0" marR="0" lvl="0" indent="0" algn="r" defTabSz="914400" eaLnBrk="1" fontAlgn="auto" latinLnBrk="0" hangingPunct="1">
              <a:lnSpc>
                <a:spcPct val="110000"/>
              </a:lnSpc>
              <a:spcBef>
                <a:spcPts val="0"/>
              </a:spcBef>
              <a:spcAft>
                <a:spcPts val="600"/>
              </a:spcAft>
              <a:buClrTx/>
              <a:buSzTx/>
              <a:buFontTx/>
              <a:buNone/>
              <a:tabLst/>
              <a:defRPr/>
            </a:pPr>
            <a:r>
              <a:rPr kumimoji="0" lang="en-US" sz="1200" b="1" i="0" u="none" strike="noStrike" kern="0" cap="none" spc="0" normalizeH="0" baseline="0" noProof="0" dirty="0">
                <a:ln>
                  <a:noFill/>
                </a:ln>
                <a:solidFill>
                  <a:prstClr val="black"/>
                </a:solidFill>
                <a:effectLst/>
                <a:uLnTx/>
                <a:uFillTx/>
                <a:ea typeface="+mn-ea"/>
                <a:cs typeface="+mn-cs"/>
              </a:rPr>
              <a:t>Operational Data</a:t>
            </a:r>
            <a:br>
              <a:rPr kumimoji="0" lang="en-US" sz="1200" b="1" i="0" u="none" strike="noStrike" kern="0" cap="none" spc="0" normalizeH="0" baseline="0" noProof="0" dirty="0">
                <a:ln>
                  <a:noFill/>
                </a:ln>
                <a:solidFill>
                  <a:prstClr val="black"/>
                </a:solidFill>
                <a:effectLst/>
                <a:uLnTx/>
                <a:uFillTx/>
                <a:ea typeface="+mn-ea"/>
                <a:cs typeface="+mn-cs"/>
              </a:rPr>
            </a:br>
            <a:r>
              <a:rPr kumimoji="0" lang="en-US" sz="1200" i="0" u="none" strike="noStrike" kern="0" cap="none" spc="0" normalizeH="0" baseline="0" noProof="0" dirty="0">
                <a:ln>
                  <a:noFill/>
                </a:ln>
                <a:solidFill>
                  <a:prstClr val="black"/>
                </a:solidFill>
                <a:effectLst/>
                <a:uLnTx/>
                <a:uFillTx/>
                <a:ea typeface="+mn-ea"/>
                <a:cs typeface="+mn-cs"/>
                <a:hlinkClick r:id="rId42"/>
              </a:rPr>
              <a:t>draft-</a:t>
            </a:r>
            <a:r>
              <a:rPr kumimoji="0" lang="en-US" sz="1200" i="0" u="none" strike="noStrike" kern="0" cap="none" spc="0" normalizeH="0" baseline="0" noProof="0" dirty="0" err="1">
                <a:ln>
                  <a:noFill/>
                </a:ln>
                <a:solidFill>
                  <a:prstClr val="black"/>
                </a:solidFill>
                <a:effectLst/>
                <a:uLnTx/>
                <a:uFillTx/>
                <a:ea typeface="+mn-ea"/>
                <a:cs typeface="+mn-cs"/>
                <a:hlinkClick r:id="rId42"/>
              </a:rPr>
              <a:t>netana</a:t>
            </a:r>
            <a:r>
              <a:rPr kumimoji="0" lang="en-US" sz="1200" i="0" u="none" strike="noStrike" kern="0" cap="none" spc="0" normalizeH="0" baseline="0" noProof="0" dirty="0">
                <a:ln>
                  <a:noFill/>
                </a:ln>
                <a:solidFill>
                  <a:prstClr val="black"/>
                </a:solidFill>
                <a:effectLst/>
                <a:uLnTx/>
                <a:uFillTx/>
                <a:ea typeface="+mn-ea"/>
                <a:cs typeface="+mn-cs"/>
                <a:hlinkClick r:id="rId42"/>
              </a:rPr>
              <a:t>-</a:t>
            </a:r>
            <a:r>
              <a:rPr kumimoji="0" lang="en-US" sz="1200" i="0" u="none" strike="noStrike" kern="0" cap="none" spc="0" normalizeH="0" baseline="0" noProof="0" dirty="0" err="1">
                <a:ln>
                  <a:noFill/>
                </a:ln>
                <a:solidFill>
                  <a:prstClr val="black"/>
                </a:solidFill>
                <a:effectLst/>
                <a:uLnTx/>
                <a:uFillTx/>
                <a:ea typeface="+mn-ea"/>
                <a:cs typeface="+mn-cs"/>
                <a:hlinkClick r:id="rId42"/>
              </a:rPr>
              <a:t>nmop</a:t>
            </a:r>
            <a:r>
              <a:rPr kumimoji="0" lang="en-US" sz="1200" i="0" u="none" strike="noStrike" kern="0" cap="none" spc="0" normalizeH="0" baseline="0" noProof="0" dirty="0">
                <a:ln>
                  <a:noFill/>
                </a:ln>
                <a:solidFill>
                  <a:prstClr val="black"/>
                </a:solidFill>
                <a:effectLst/>
                <a:uLnTx/>
                <a:uFillTx/>
                <a:ea typeface="+mn-ea"/>
                <a:cs typeface="+mn-cs"/>
                <a:hlinkClick r:id="rId42"/>
              </a:rPr>
              <a:t>-yang-message-broker-integration</a:t>
            </a:r>
            <a:br>
              <a:rPr kumimoji="0" lang="en-US" sz="1200" b="1" i="0" u="none" strike="noStrike" kern="0" cap="none" spc="0" normalizeH="0" baseline="0" noProof="0" dirty="0">
                <a:ln>
                  <a:noFill/>
                </a:ln>
                <a:solidFill>
                  <a:prstClr val="black"/>
                </a:solidFill>
                <a:effectLst/>
                <a:uLnTx/>
                <a:uFillTx/>
                <a:ea typeface="+mn-ea"/>
                <a:cs typeface="+mn-cs"/>
              </a:rPr>
            </a:br>
            <a:endParaRPr kumimoji="0" lang="en-US" sz="1200" b="1" i="0" u="none" strike="noStrike" kern="0" cap="none" spc="0" normalizeH="0" baseline="0" noProof="0" dirty="0">
              <a:ln>
                <a:noFill/>
              </a:ln>
              <a:solidFill>
                <a:prstClr val="black"/>
              </a:solidFill>
              <a:effectLst/>
              <a:uLnTx/>
              <a:uFillTx/>
              <a:ea typeface="+mn-ea"/>
              <a:cs typeface="+mn-cs"/>
            </a:endParaRPr>
          </a:p>
        </p:txBody>
      </p:sp>
      <p:sp>
        <p:nvSpPr>
          <p:cNvPr id="51" name="Rectangle 50">
            <a:extLst>
              <a:ext uri="{FF2B5EF4-FFF2-40B4-BE49-F238E27FC236}">
                <a16:creationId xmlns:a16="http://schemas.microsoft.com/office/drawing/2014/main" id="{8B2D3939-F517-F366-148A-DF75104D4638}"/>
              </a:ext>
            </a:extLst>
          </p:cNvPr>
          <p:cNvSpPr/>
          <p:nvPr/>
        </p:nvSpPr>
        <p:spPr bwMode="gray">
          <a:xfrm>
            <a:off x="6084464" y="2618584"/>
            <a:ext cx="4449694" cy="270701"/>
          </a:xfrm>
          <a:prstGeom prst="rect">
            <a:avLst/>
          </a:prstGeom>
          <a:noFill/>
          <a:ln w="6350" cap="flat" cmpd="sng" algn="ctr">
            <a:noFill/>
            <a:prstDash val="solid"/>
            <a:miter lim="800000"/>
          </a:ln>
          <a:effectLst/>
        </p:spPr>
        <p:txBody>
          <a:bodyPr rtlCol="0" anchor="ctr"/>
          <a:lstStyle/>
          <a:p>
            <a:pPr marL="0" marR="0" lvl="0" indent="0" algn="r" defTabSz="914400" eaLnBrk="1" fontAlgn="auto" latinLnBrk="0" hangingPunct="1">
              <a:lnSpc>
                <a:spcPct val="110000"/>
              </a:lnSpc>
              <a:spcBef>
                <a:spcPts val="0"/>
              </a:spcBef>
              <a:spcAft>
                <a:spcPts val="600"/>
              </a:spcAft>
              <a:buClrTx/>
              <a:buSzTx/>
              <a:buFontTx/>
              <a:buNone/>
              <a:tabLst/>
              <a:defRPr/>
            </a:pPr>
            <a:r>
              <a:rPr kumimoji="0" lang="en-US" sz="1200" b="1" i="0" u="none" strike="noStrike" kern="0" cap="none" spc="0" normalizeH="0" baseline="0" noProof="0" dirty="0">
                <a:ln>
                  <a:noFill/>
                </a:ln>
                <a:solidFill>
                  <a:prstClr val="black"/>
                </a:solidFill>
                <a:effectLst/>
                <a:uLnTx/>
                <a:uFillTx/>
                <a:ea typeface="+mn-ea"/>
                <a:cs typeface="+mn-cs"/>
              </a:rPr>
              <a:t>Analytical Data</a:t>
            </a:r>
            <a:br>
              <a:rPr kumimoji="0" lang="en-US" sz="1200" b="1" i="0" u="none" strike="noStrike" kern="0" cap="none" spc="0" normalizeH="0" baseline="0" noProof="0" dirty="0">
                <a:ln>
                  <a:noFill/>
                </a:ln>
                <a:solidFill>
                  <a:prstClr val="black"/>
                </a:solidFill>
                <a:effectLst/>
                <a:uLnTx/>
                <a:uFillTx/>
                <a:ea typeface="+mn-ea"/>
                <a:cs typeface="+mn-cs"/>
              </a:rPr>
            </a:br>
            <a:r>
              <a:rPr kumimoji="0" lang="en-US" sz="1200" i="0" u="none" strike="noStrike" kern="0" cap="none" spc="0" normalizeH="0" baseline="0" noProof="0" dirty="0">
                <a:ln>
                  <a:noFill/>
                </a:ln>
                <a:solidFill>
                  <a:prstClr val="black"/>
                </a:solidFill>
                <a:effectLst/>
                <a:uLnTx/>
                <a:uFillTx/>
                <a:ea typeface="+mn-ea"/>
                <a:cs typeface="+mn-cs"/>
                <a:hlinkClick r:id="rId42"/>
              </a:rPr>
              <a:t>draft-</a:t>
            </a:r>
            <a:r>
              <a:rPr kumimoji="0" lang="en-US" sz="1200" i="0" u="none" strike="noStrike" kern="0" cap="none" spc="0" normalizeH="0" baseline="0" noProof="0" dirty="0" err="1">
                <a:ln>
                  <a:noFill/>
                </a:ln>
                <a:solidFill>
                  <a:prstClr val="black"/>
                </a:solidFill>
                <a:effectLst/>
                <a:uLnTx/>
                <a:uFillTx/>
                <a:ea typeface="+mn-ea"/>
                <a:cs typeface="+mn-cs"/>
                <a:hlinkClick r:id="rId42"/>
              </a:rPr>
              <a:t>netana</a:t>
            </a:r>
            <a:r>
              <a:rPr kumimoji="0" lang="en-US" sz="1200" i="0" u="none" strike="noStrike" kern="0" cap="none" spc="0" normalizeH="0" baseline="0" noProof="0" dirty="0">
                <a:ln>
                  <a:noFill/>
                </a:ln>
                <a:solidFill>
                  <a:prstClr val="black"/>
                </a:solidFill>
                <a:effectLst/>
                <a:uLnTx/>
                <a:uFillTx/>
                <a:ea typeface="+mn-ea"/>
                <a:cs typeface="+mn-cs"/>
                <a:hlinkClick r:id="rId42"/>
              </a:rPr>
              <a:t>-</a:t>
            </a:r>
            <a:r>
              <a:rPr kumimoji="0" lang="en-US" sz="1200" i="0" u="none" strike="noStrike" kern="0" cap="none" spc="0" normalizeH="0" baseline="0" noProof="0" dirty="0" err="1">
                <a:ln>
                  <a:noFill/>
                </a:ln>
                <a:solidFill>
                  <a:prstClr val="black"/>
                </a:solidFill>
                <a:effectLst/>
                <a:uLnTx/>
                <a:uFillTx/>
                <a:ea typeface="+mn-ea"/>
                <a:cs typeface="+mn-cs"/>
                <a:hlinkClick r:id="rId42"/>
              </a:rPr>
              <a:t>nmop</a:t>
            </a:r>
            <a:r>
              <a:rPr kumimoji="0" lang="en-US" sz="1200" i="0" u="none" strike="noStrike" kern="0" cap="none" spc="0" normalizeH="0" baseline="0" noProof="0" dirty="0">
                <a:ln>
                  <a:noFill/>
                </a:ln>
                <a:solidFill>
                  <a:prstClr val="black"/>
                </a:solidFill>
                <a:effectLst/>
                <a:uLnTx/>
                <a:uFillTx/>
                <a:ea typeface="+mn-ea"/>
                <a:cs typeface="+mn-cs"/>
                <a:hlinkClick r:id="rId42"/>
              </a:rPr>
              <a:t>-yang-message-broker-integration</a:t>
            </a:r>
            <a:br>
              <a:rPr kumimoji="0" lang="en-US" sz="1200" b="1" i="0" u="none" strike="noStrike" kern="0" cap="none" spc="0" normalizeH="0" baseline="0" noProof="0" dirty="0">
                <a:ln>
                  <a:noFill/>
                </a:ln>
                <a:solidFill>
                  <a:prstClr val="black"/>
                </a:solidFill>
                <a:effectLst/>
                <a:uLnTx/>
                <a:uFillTx/>
                <a:ea typeface="+mn-ea"/>
                <a:cs typeface="+mn-cs"/>
              </a:rPr>
            </a:br>
            <a:endParaRPr kumimoji="0" lang="en-US" sz="1200" b="1" i="0" u="none" strike="noStrike" kern="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081037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9"/>
          <p:cNvSpPr txBox="1">
            <a:spLocks noGrp="1"/>
          </p:cNvSpPr>
          <p:nvPr>
            <p:ph type="title"/>
          </p:nvPr>
        </p:nvSpPr>
        <p:spPr>
          <a:xfrm>
            <a:off x="9910900" y="225567"/>
            <a:ext cx="2200000" cy="763600"/>
          </a:xfrm>
          <a:prstGeom prst="rect">
            <a:avLst/>
          </a:prstGeom>
        </p:spPr>
        <p:txBody>
          <a:bodyPr spcFirstLastPara="1" vert="horz" wrap="square" lIns="121900" tIns="121900" rIns="121900" bIns="121900" rtlCol="0" anchor="t" anchorCtr="0">
            <a:normAutofit fontScale="90000"/>
          </a:bodyPr>
          <a:lstStyle/>
          <a:p>
            <a:r>
              <a:rPr lang="en-US" sz="3100" b="1" dirty="0"/>
              <a:t>UC1</a:t>
            </a:r>
            <a:br>
              <a:rPr lang="it" sz="3100" b="1" dirty="0"/>
            </a:br>
            <a:r>
              <a:rPr lang="it" sz="3100" b="1" dirty="0"/>
              <a:t>Detect</a:t>
            </a:r>
            <a:r>
              <a:rPr lang="en-US" sz="3100" b="1" dirty="0"/>
              <a:t>ion</a:t>
            </a:r>
            <a:br>
              <a:rPr lang="it" dirty="0"/>
            </a:br>
            <a:r>
              <a:rPr lang="it" sz="2000" b="1" dirty="0"/>
              <a:t>(1 / 2)</a:t>
            </a:r>
            <a:endParaRPr sz="3100" b="1" dirty="0"/>
          </a:p>
        </p:txBody>
      </p:sp>
      <p:pic>
        <p:nvPicPr>
          <p:cNvPr id="149" name="Google Shape;149;p19"/>
          <p:cNvPicPr preferRelativeResize="0"/>
          <p:nvPr/>
        </p:nvPicPr>
        <p:blipFill>
          <a:blip r:embed="rId3">
            <a:alphaModFix/>
          </a:blip>
          <a:stretch>
            <a:fillRect/>
          </a:stretch>
        </p:blipFill>
        <p:spPr>
          <a:xfrm>
            <a:off x="140300" y="225567"/>
            <a:ext cx="7467600" cy="1689100"/>
          </a:xfrm>
          <a:prstGeom prst="rect">
            <a:avLst/>
          </a:prstGeom>
          <a:noFill/>
          <a:ln>
            <a:noFill/>
          </a:ln>
        </p:spPr>
      </p:pic>
      <p:pic>
        <p:nvPicPr>
          <p:cNvPr id="150" name="Google Shape;150;p19"/>
          <p:cNvPicPr preferRelativeResize="0"/>
          <p:nvPr/>
        </p:nvPicPr>
        <p:blipFill>
          <a:blip r:embed="rId4">
            <a:alphaModFix/>
          </a:blip>
          <a:stretch>
            <a:fillRect/>
          </a:stretch>
        </p:blipFill>
        <p:spPr>
          <a:xfrm>
            <a:off x="140300" y="2035251"/>
            <a:ext cx="6299200" cy="635000"/>
          </a:xfrm>
          <a:prstGeom prst="rect">
            <a:avLst/>
          </a:prstGeom>
          <a:noFill/>
          <a:ln>
            <a:noFill/>
          </a:ln>
        </p:spPr>
      </p:pic>
      <p:pic>
        <p:nvPicPr>
          <p:cNvPr id="151" name="Google Shape;151;p19"/>
          <p:cNvPicPr preferRelativeResize="0"/>
          <p:nvPr/>
        </p:nvPicPr>
        <p:blipFill>
          <a:blip r:embed="rId5">
            <a:alphaModFix/>
          </a:blip>
          <a:stretch>
            <a:fillRect/>
          </a:stretch>
        </p:blipFill>
        <p:spPr>
          <a:xfrm>
            <a:off x="140284" y="2790867"/>
            <a:ext cx="11911432" cy="3594733"/>
          </a:xfrm>
          <a:prstGeom prst="rect">
            <a:avLst/>
          </a:prstGeom>
          <a:noFill/>
          <a:ln>
            <a:noFill/>
          </a:ln>
        </p:spPr>
      </p:pic>
      <p:sp>
        <p:nvSpPr>
          <p:cNvPr id="152" name="Google Shape;152;p19"/>
          <p:cNvSpPr txBox="1"/>
          <p:nvPr/>
        </p:nvSpPr>
        <p:spPr>
          <a:xfrm>
            <a:off x="7667467" y="128033"/>
            <a:ext cx="1732800" cy="1169511"/>
          </a:xfrm>
          <a:prstGeom prst="rect">
            <a:avLst/>
          </a:prstGeom>
          <a:noFill/>
          <a:ln>
            <a:noFill/>
          </a:ln>
        </p:spPr>
        <p:txBody>
          <a:bodyPr spcFirstLastPara="1" wrap="square" lIns="121900" tIns="121900" rIns="121900" bIns="121900" anchor="t" anchorCtr="0">
            <a:spAutoFit/>
          </a:bodyPr>
          <a:lstStyle/>
          <a:p>
            <a:r>
              <a:rPr lang="it" sz="2000">
                <a:solidFill>
                  <a:schemeClr val="dk2"/>
                </a:solidFill>
              </a:rPr>
              <a:t>Instantiate an anomaly detector</a:t>
            </a:r>
            <a:endParaRPr sz="2000">
              <a:solidFill>
                <a:schemeClr val="dk2"/>
              </a:solidFill>
            </a:endParaRPr>
          </a:p>
        </p:txBody>
      </p:sp>
      <p:sp>
        <p:nvSpPr>
          <p:cNvPr id="153" name="Google Shape;153;p19"/>
          <p:cNvSpPr txBox="1"/>
          <p:nvPr/>
        </p:nvSpPr>
        <p:spPr>
          <a:xfrm>
            <a:off x="6439500" y="2075767"/>
            <a:ext cx="4853200" cy="553957"/>
          </a:xfrm>
          <a:prstGeom prst="rect">
            <a:avLst/>
          </a:prstGeom>
          <a:noFill/>
          <a:ln>
            <a:noFill/>
          </a:ln>
        </p:spPr>
        <p:txBody>
          <a:bodyPr spcFirstLastPara="1" wrap="square" lIns="121900" tIns="121900" rIns="121900" bIns="121900" anchor="t" anchorCtr="0">
            <a:spAutoFit/>
          </a:bodyPr>
          <a:lstStyle/>
          <a:p>
            <a:r>
              <a:rPr lang="it" sz="2000">
                <a:solidFill>
                  <a:schemeClr val="dk2"/>
                </a:solidFill>
              </a:rPr>
              <a:t>Run detection on telemetry data</a:t>
            </a:r>
            <a:endParaRPr sz="2000">
              <a:solidFill>
                <a:schemeClr val="dk2"/>
              </a:solidFill>
            </a:endParaRPr>
          </a:p>
        </p:txBody>
      </p:sp>
      <p:sp>
        <p:nvSpPr>
          <p:cNvPr id="154" name="Google Shape;154;p19"/>
          <p:cNvSpPr txBox="1"/>
          <p:nvPr/>
        </p:nvSpPr>
        <p:spPr>
          <a:xfrm>
            <a:off x="5610067" y="3140501"/>
            <a:ext cx="4853200" cy="861734"/>
          </a:xfrm>
          <a:prstGeom prst="rect">
            <a:avLst/>
          </a:prstGeom>
          <a:noFill/>
          <a:ln>
            <a:noFill/>
          </a:ln>
        </p:spPr>
        <p:txBody>
          <a:bodyPr spcFirstLastPara="1" wrap="square" lIns="121900" tIns="121900" rIns="121900" bIns="121900" anchor="t" anchorCtr="0">
            <a:spAutoFit/>
          </a:bodyPr>
          <a:lstStyle/>
          <a:p>
            <a:r>
              <a:rPr lang="it" sz="2000">
                <a:solidFill>
                  <a:schemeClr val="lt1"/>
                </a:solidFill>
              </a:rPr>
              <a:t>Store detected network anomalies on Antagonist</a:t>
            </a:r>
            <a:endParaRPr sz="2000">
              <a:solidFill>
                <a:schemeClr val="lt1"/>
              </a:solidFill>
            </a:endParaRPr>
          </a:p>
        </p:txBody>
      </p:sp>
      <p:sp>
        <p:nvSpPr>
          <p:cNvPr id="9" name="Google Shape;230;p9">
            <a:extLst>
              <a:ext uri="{FF2B5EF4-FFF2-40B4-BE49-F238E27FC236}">
                <a16:creationId xmlns:a16="http://schemas.microsoft.com/office/drawing/2014/main" id="{DBF5DCCE-D0CA-4E28-A4C4-82F70963B4F3}"/>
              </a:ext>
            </a:extLst>
          </p:cNvPr>
          <p:cNvSpPr txBox="1">
            <a:spLocks noGrp="1"/>
          </p:cNvSpPr>
          <p:nvPr>
            <p:ph type="sldNum" idx="12"/>
          </p:nvPr>
        </p:nvSpPr>
        <p:spPr>
          <a:xfrm>
            <a:off x="11587892" y="6361637"/>
            <a:ext cx="414251"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t>20</a:t>
            </a:fld>
            <a:endParaRPr sz="1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20"/>
          <p:cNvPicPr preferRelativeResize="0"/>
          <p:nvPr/>
        </p:nvPicPr>
        <p:blipFill>
          <a:blip r:embed="rId3">
            <a:alphaModFix/>
          </a:blip>
          <a:stretch>
            <a:fillRect/>
          </a:stretch>
        </p:blipFill>
        <p:spPr>
          <a:xfrm>
            <a:off x="161467" y="803835"/>
            <a:ext cx="6437800" cy="5514733"/>
          </a:xfrm>
          <a:prstGeom prst="rect">
            <a:avLst/>
          </a:prstGeom>
          <a:noFill/>
          <a:ln>
            <a:noFill/>
          </a:ln>
        </p:spPr>
      </p:pic>
      <p:sp>
        <p:nvSpPr>
          <p:cNvPr id="160" name="Google Shape;160;p20"/>
          <p:cNvSpPr txBox="1">
            <a:spLocks noGrp="1"/>
          </p:cNvSpPr>
          <p:nvPr>
            <p:ph type="title"/>
          </p:nvPr>
        </p:nvSpPr>
        <p:spPr>
          <a:xfrm>
            <a:off x="9910900" y="225567"/>
            <a:ext cx="2200000" cy="763600"/>
          </a:xfrm>
          <a:prstGeom prst="rect">
            <a:avLst/>
          </a:prstGeom>
        </p:spPr>
        <p:txBody>
          <a:bodyPr spcFirstLastPara="1" vert="horz" wrap="square" lIns="121900" tIns="121900" rIns="121900" bIns="121900" rtlCol="0" anchor="t" anchorCtr="0">
            <a:noAutofit/>
          </a:bodyPr>
          <a:lstStyle/>
          <a:p>
            <a:r>
              <a:rPr lang="en-US" sz="2800" b="1" dirty="0"/>
              <a:t>UC1</a:t>
            </a:r>
            <a:br>
              <a:rPr lang="en-US" sz="2800" b="1" dirty="0"/>
            </a:br>
            <a:r>
              <a:rPr lang="it" sz="2800" b="1" dirty="0"/>
              <a:t>Detect</a:t>
            </a:r>
            <a:r>
              <a:rPr lang="en-US" sz="2800" b="1" dirty="0"/>
              <a:t>ion</a:t>
            </a:r>
            <a:br>
              <a:rPr lang="it" sz="2400" dirty="0"/>
            </a:br>
            <a:r>
              <a:rPr lang="it" sz="1800" b="1" dirty="0"/>
              <a:t>(2 / 2)</a:t>
            </a:r>
            <a:endParaRPr sz="1400" dirty="0"/>
          </a:p>
        </p:txBody>
      </p:sp>
      <p:sp>
        <p:nvSpPr>
          <p:cNvPr id="161" name="Google Shape;161;p20"/>
          <p:cNvSpPr txBox="1"/>
          <p:nvPr/>
        </p:nvSpPr>
        <p:spPr>
          <a:xfrm>
            <a:off x="296133" y="300401"/>
            <a:ext cx="4969200" cy="553957"/>
          </a:xfrm>
          <a:prstGeom prst="rect">
            <a:avLst/>
          </a:prstGeom>
          <a:noFill/>
          <a:ln>
            <a:noFill/>
          </a:ln>
        </p:spPr>
        <p:txBody>
          <a:bodyPr spcFirstLastPara="1" wrap="square" lIns="121900" tIns="121900" rIns="121900" bIns="121900" anchor="t" anchorCtr="0">
            <a:spAutoFit/>
          </a:bodyPr>
          <a:lstStyle/>
          <a:p>
            <a:r>
              <a:rPr lang="it" sz="2000">
                <a:solidFill>
                  <a:schemeClr val="dk2"/>
                </a:solidFill>
              </a:rPr>
              <a:t>Store detected symptoms on Antagonist</a:t>
            </a:r>
            <a:endParaRPr sz="2000">
              <a:solidFill>
                <a:schemeClr val="dk2"/>
              </a:solidFill>
            </a:endParaRPr>
          </a:p>
        </p:txBody>
      </p:sp>
      <p:sp>
        <p:nvSpPr>
          <p:cNvPr id="162" name="Google Shape;162;p20"/>
          <p:cNvSpPr/>
          <p:nvPr/>
        </p:nvSpPr>
        <p:spPr>
          <a:xfrm>
            <a:off x="491633" y="1140700"/>
            <a:ext cx="3756800" cy="794400"/>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163" name="Google Shape;163;p20"/>
          <p:cNvSpPr txBox="1"/>
          <p:nvPr/>
        </p:nvSpPr>
        <p:spPr>
          <a:xfrm>
            <a:off x="7513400" y="1527534"/>
            <a:ext cx="4298400" cy="553957"/>
          </a:xfrm>
          <a:prstGeom prst="rect">
            <a:avLst/>
          </a:prstGeom>
          <a:noFill/>
          <a:ln>
            <a:noFill/>
          </a:ln>
        </p:spPr>
        <p:txBody>
          <a:bodyPr spcFirstLastPara="1" wrap="square" lIns="121900" tIns="121900" rIns="121900" bIns="121900" anchor="t" anchorCtr="0">
            <a:spAutoFit/>
          </a:bodyPr>
          <a:lstStyle/>
          <a:p>
            <a:r>
              <a:rPr lang="it" sz="2000">
                <a:solidFill>
                  <a:schemeClr val="dk2"/>
                </a:solidFill>
              </a:rPr>
              <a:t>Set the tags for the Symptoms</a:t>
            </a:r>
            <a:endParaRPr sz="2000">
              <a:solidFill>
                <a:schemeClr val="dk2"/>
              </a:solidFill>
            </a:endParaRPr>
          </a:p>
        </p:txBody>
      </p:sp>
      <p:cxnSp>
        <p:nvCxnSpPr>
          <p:cNvPr id="164" name="Google Shape;164;p20"/>
          <p:cNvCxnSpPr>
            <a:stCxn id="163" idx="1"/>
            <a:endCxn id="162" idx="3"/>
          </p:cNvCxnSpPr>
          <p:nvPr/>
        </p:nvCxnSpPr>
        <p:spPr>
          <a:xfrm flipH="1" flipV="1">
            <a:off x="4248433" y="1537900"/>
            <a:ext cx="3264967" cy="266613"/>
          </a:xfrm>
          <a:prstGeom prst="straightConnector1">
            <a:avLst/>
          </a:prstGeom>
          <a:noFill/>
          <a:ln w="9525" cap="flat" cmpd="sng">
            <a:solidFill>
              <a:srgbClr val="FF0000"/>
            </a:solidFill>
            <a:prstDash val="solid"/>
            <a:round/>
            <a:headEnd type="none" w="med" len="med"/>
            <a:tailEnd type="triangle" w="med" len="med"/>
          </a:ln>
        </p:spPr>
      </p:cxnSp>
      <p:sp>
        <p:nvSpPr>
          <p:cNvPr id="165" name="Google Shape;165;p20"/>
          <p:cNvSpPr/>
          <p:nvPr/>
        </p:nvSpPr>
        <p:spPr>
          <a:xfrm>
            <a:off x="491633" y="2023833"/>
            <a:ext cx="5763200" cy="2198800"/>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166" name="Google Shape;166;p20"/>
          <p:cNvSpPr txBox="1"/>
          <p:nvPr/>
        </p:nvSpPr>
        <p:spPr>
          <a:xfrm>
            <a:off x="7335600" y="3152001"/>
            <a:ext cx="4298400" cy="553957"/>
          </a:xfrm>
          <a:prstGeom prst="rect">
            <a:avLst/>
          </a:prstGeom>
          <a:noFill/>
          <a:ln>
            <a:noFill/>
          </a:ln>
        </p:spPr>
        <p:txBody>
          <a:bodyPr spcFirstLastPara="1" wrap="square" lIns="121900" tIns="121900" rIns="121900" bIns="121900" anchor="t" anchorCtr="0">
            <a:spAutoFit/>
          </a:bodyPr>
          <a:lstStyle/>
          <a:p>
            <a:r>
              <a:rPr lang="it" sz="2000">
                <a:solidFill>
                  <a:schemeClr val="dk2"/>
                </a:solidFill>
              </a:rPr>
              <a:t>Set the tags for the Symptoms</a:t>
            </a:r>
            <a:endParaRPr sz="2000">
              <a:solidFill>
                <a:schemeClr val="dk2"/>
              </a:solidFill>
            </a:endParaRPr>
          </a:p>
        </p:txBody>
      </p:sp>
      <p:cxnSp>
        <p:nvCxnSpPr>
          <p:cNvPr id="167" name="Google Shape;167;p20"/>
          <p:cNvCxnSpPr>
            <a:stCxn id="166" idx="1"/>
            <a:endCxn id="165" idx="3"/>
          </p:cNvCxnSpPr>
          <p:nvPr/>
        </p:nvCxnSpPr>
        <p:spPr>
          <a:xfrm flipH="1" flipV="1">
            <a:off x="6254833" y="3123233"/>
            <a:ext cx="1080767" cy="305747"/>
          </a:xfrm>
          <a:prstGeom prst="straightConnector1">
            <a:avLst/>
          </a:prstGeom>
          <a:noFill/>
          <a:ln w="9525" cap="flat" cmpd="sng">
            <a:solidFill>
              <a:srgbClr val="FF0000"/>
            </a:solidFill>
            <a:prstDash val="solid"/>
            <a:round/>
            <a:headEnd type="none" w="med" len="med"/>
            <a:tailEnd type="triangle" w="med" len="med"/>
          </a:ln>
        </p:spPr>
      </p:cxnSp>
      <p:sp>
        <p:nvSpPr>
          <p:cNvPr id="168" name="Google Shape;168;p20"/>
          <p:cNvSpPr/>
          <p:nvPr/>
        </p:nvSpPr>
        <p:spPr>
          <a:xfrm>
            <a:off x="491633" y="4274967"/>
            <a:ext cx="4428400" cy="929200"/>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169" name="Google Shape;169;p20"/>
          <p:cNvSpPr/>
          <p:nvPr/>
        </p:nvSpPr>
        <p:spPr>
          <a:xfrm>
            <a:off x="491633" y="5290467"/>
            <a:ext cx="5405200" cy="929200"/>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170" name="Google Shape;170;p20"/>
          <p:cNvSpPr txBox="1"/>
          <p:nvPr/>
        </p:nvSpPr>
        <p:spPr>
          <a:xfrm>
            <a:off x="6977633" y="4493851"/>
            <a:ext cx="4298400" cy="553957"/>
          </a:xfrm>
          <a:prstGeom prst="rect">
            <a:avLst/>
          </a:prstGeom>
          <a:noFill/>
          <a:ln>
            <a:noFill/>
          </a:ln>
        </p:spPr>
        <p:txBody>
          <a:bodyPr spcFirstLastPara="1" wrap="square" lIns="121900" tIns="121900" rIns="121900" bIns="121900" anchor="t" anchorCtr="0">
            <a:spAutoFit/>
          </a:bodyPr>
          <a:lstStyle/>
          <a:p>
            <a:r>
              <a:rPr lang="it" sz="2000">
                <a:solidFill>
                  <a:schemeClr val="dk2"/>
                </a:solidFill>
              </a:rPr>
              <a:t>Post the symptom to Antagonist</a:t>
            </a:r>
            <a:endParaRPr sz="2000">
              <a:solidFill>
                <a:schemeClr val="dk2"/>
              </a:solidFill>
            </a:endParaRPr>
          </a:p>
        </p:txBody>
      </p:sp>
      <p:cxnSp>
        <p:nvCxnSpPr>
          <p:cNvPr id="171" name="Google Shape;171;p20"/>
          <p:cNvCxnSpPr>
            <a:stCxn id="170" idx="1"/>
            <a:endCxn id="168" idx="3"/>
          </p:cNvCxnSpPr>
          <p:nvPr/>
        </p:nvCxnSpPr>
        <p:spPr>
          <a:xfrm flipH="1" flipV="1">
            <a:off x="4920033" y="4739567"/>
            <a:ext cx="2057600" cy="31263"/>
          </a:xfrm>
          <a:prstGeom prst="straightConnector1">
            <a:avLst/>
          </a:prstGeom>
          <a:noFill/>
          <a:ln w="9525" cap="flat" cmpd="sng">
            <a:solidFill>
              <a:srgbClr val="FF0000"/>
            </a:solidFill>
            <a:prstDash val="solid"/>
            <a:round/>
            <a:headEnd type="none" w="med" len="med"/>
            <a:tailEnd type="triangle" w="med" len="med"/>
          </a:ln>
        </p:spPr>
      </p:cxnSp>
      <p:sp>
        <p:nvSpPr>
          <p:cNvPr id="172" name="Google Shape;172;p20"/>
          <p:cNvSpPr txBox="1"/>
          <p:nvPr/>
        </p:nvSpPr>
        <p:spPr>
          <a:xfrm>
            <a:off x="7216433" y="5835718"/>
            <a:ext cx="4298400" cy="861734"/>
          </a:xfrm>
          <a:prstGeom prst="rect">
            <a:avLst/>
          </a:prstGeom>
          <a:noFill/>
          <a:ln>
            <a:noFill/>
          </a:ln>
        </p:spPr>
        <p:txBody>
          <a:bodyPr spcFirstLastPara="1" wrap="square" lIns="121900" tIns="121900" rIns="121900" bIns="121900" anchor="t" anchorCtr="0">
            <a:spAutoFit/>
          </a:bodyPr>
          <a:lstStyle/>
          <a:p>
            <a:r>
              <a:rPr lang="it" sz="2000">
                <a:solidFill>
                  <a:schemeClr val="dk2"/>
                </a:solidFill>
              </a:rPr>
              <a:t>Connect the network anomaly with the Symptom</a:t>
            </a:r>
            <a:endParaRPr sz="2000">
              <a:solidFill>
                <a:schemeClr val="dk2"/>
              </a:solidFill>
            </a:endParaRPr>
          </a:p>
        </p:txBody>
      </p:sp>
      <p:cxnSp>
        <p:nvCxnSpPr>
          <p:cNvPr id="173" name="Google Shape;173;p20"/>
          <p:cNvCxnSpPr>
            <a:stCxn id="172" idx="1"/>
            <a:endCxn id="169" idx="3"/>
          </p:cNvCxnSpPr>
          <p:nvPr/>
        </p:nvCxnSpPr>
        <p:spPr>
          <a:xfrm flipH="1" flipV="1">
            <a:off x="5896833" y="5755067"/>
            <a:ext cx="1319600" cy="511518"/>
          </a:xfrm>
          <a:prstGeom prst="straightConnector1">
            <a:avLst/>
          </a:prstGeom>
          <a:noFill/>
          <a:ln w="9525" cap="flat" cmpd="sng">
            <a:solidFill>
              <a:srgbClr val="FF0000"/>
            </a:solidFill>
            <a:prstDash val="solid"/>
            <a:round/>
            <a:headEnd type="none" w="med" len="med"/>
            <a:tailEnd type="triangle" w="med" len="med"/>
          </a:ln>
        </p:spPr>
      </p:cxnSp>
      <p:sp>
        <p:nvSpPr>
          <p:cNvPr id="17" name="Google Shape;230;p9">
            <a:extLst>
              <a:ext uri="{FF2B5EF4-FFF2-40B4-BE49-F238E27FC236}">
                <a16:creationId xmlns:a16="http://schemas.microsoft.com/office/drawing/2014/main" id="{17F42A4E-EADB-4F30-8CFB-EF908B1C3D8A}"/>
              </a:ext>
            </a:extLst>
          </p:cNvPr>
          <p:cNvSpPr txBox="1">
            <a:spLocks noGrp="1"/>
          </p:cNvSpPr>
          <p:nvPr>
            <p:ph type="sldNum" idx="12"/>
          </p:nvPr>
        </p:nvSpPr>
        <p:spPr>
          <a:xfrm>
            <a:off x="11587892" y="6361637"/>
            <a:ext cx="414251"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t>21</a:t>
            </a:fld>
            <a:endParaRPr sz="1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1"/>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a:bodyPr>
          <a:lstStyle/>
          <a:p>
            <a:r>
              <a:rPr lang="en-US" sz="2800" b="1" dirty="0"/>
              <a:t>UC2: Validation of Labels on the dashboards</a:t>
            </a:r>
            <a:endParaRPr sz="2800" b="1" dirty="0"/>
          </a:p>
        </p:txBody>
      </p:sp>
      <p:pic>
        <p:nvPicPr>
          <p:cNvPr id="179" name="Google Shape;179;p21"/>
          <p:cNvPicPr preferRelativeResize="0"/>
          <p:nvPr/>
        </p:nvPicPr>
        <p:blipFill>
          <a:blip r:embed="rId3">
            <a:alphaModFix/>
          </a:blip>
          <a:stretch>
            <a:fillRect/>
          </a:stretch>
        </p:blipFill>
        <p:spPr>
          <a:xfrm>
            <a:off x="1" y="1414423"/>
            <a:ext cx="12192001" cy="3703088"/>
          </a:xfrm>
          <a:prstGeom prst="rect">
            <a:avLst/>
          </a:prstGeom>
          <a:noFill/>
          <a:ln>
            <a:noFill/>
          </a:ln>
        </p:spPr>
      </p:pic>
      <p:sp>
        <p:nvSpPr>
          <p:cNvPr id="180" name="Google Shape;180;p21"/>
          <p:cNvSpPr txBox="1"/>
          <p:nvPr/>
        </p:nvSpPr>
        <p:spPr>
          <a:xfrm>
            <a:off x="415600" y="5456801"/>
            <a:ext cx="11272800" cy="984845"/>
          </a:xfrm>
          <a:prstGeom prst="rect">
            <a:avLst/>
          </a:prstGeom>
          <a:noFill/>
          <a:ln>
            <a:noFill/>
          </a:ln>
        </p:spPr>
        <p:txBody>
          <a:bodyPr spcFirstLastPara="1" wrap="square" lIns="121900" tIns="121900" rIns="121900" bIns="121900" anchor="t" anchorCtr="0">
            <a:spAutoFit/>
          </a:bodyPr>
          <a:lstStyle/>
          <a:p>
            <a:r>
              <a:rPr lang="it" sz="2400" dirty="0"/>
              <a:t>The YANG model contains all the information that we need to automatically generate dashboards</a:t>
            </a:r>
            <a:endParaRPr sz="2400" dirty="0"/>
          </a:p>
        </p:txBody>
      </p:sp>
      <p:sp>
        <p:nvSpPr>
          <p:cNvPr id="5" name="Google Shape;230;p9">
            <a:extLst>
              <a:ext uri="{FF2B5EF4-FFF2-40B4-BE49-F238E27FC236}">
                <a16:creationId xmlns:a16="http://schemas.microsoft.com/office/drawing/2014/main" id="{24FD6B2D-EDF3-44D9-A516-1FD4EF801C21}"/>
              </a:ext>
            </a:extLst>
          </p:cNvPr>
          <p:cNvSpPr txBox="1">
            <a:spLocks noGrp="1"/>
          </p:cNvSpPr>
          <p:nvPr>
            <p:ph type="sldNum" idx="12"/>
          </p:nvPr>
        </p:nvSpPr>
        <p:spPr>
          <a:xfrm>
            <a:off x="11587892" y="6361637"/>
            <a:ext cx="414251"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t>22</a:t>
            </a:fld>
            <a:endParaRPr sz="1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2"/>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a:bodyPr>
          <a:lstStyle/>
          <a:p>
            <a:r>
              <a:rPr lang="en-US" sz="2800" b="1" dirty="0"/>
              <a:t>UC2: Validation of Labels on the dashboards </a:t>
            </a:r>
            <a:r>
              <a:rPr lang="it" sz="2800" b="1" dirty="0"/>
              <a:t>- Tagging Network Anomalies</a:t>
            </a:r>
            <a:endParaRPr sz="2800" b="1" dirty="0"/>
          </a:p>
        </p:txBody>
      </p:sp>
      <p:sp>
        <p:nvSpPr>
          <p:cNvPr id="186" name="Google Shape;186;p22"/>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187" name="Google Shape;187;p22"/>
          <p:cNvPicPr preferRelativeResize="0"/>
          <p:nvPr/>
        </p:nvPicPr>
        <p:blipFill>
          <a:blip r:embed="rId3">
            <a:alphaModFix/>
          </a:blip>
          <a:stretch>
            <a:fillRect/>
          </a:stretch>
        </p:blipFill>
        <p:spPr>
          <a:xfrm>
            <a:off x="0" y="1298660"/>
            <a:ext cx="12192000" cy="5559347"/>
          </a:xfrm>
          <a:prstGeom prst="rect">
            <a:avLst/>
          </a:prstGeom>
          <a:noFill/>
          <a:ln>
            <a:noFill/>
          </a:ln>
        </p:spPr>
      </p:pic>
      <p:sp>
        <p:nvSpPr>
          <p:cNvPr id="5" name="Google Shape;230;p9">
            <a:extLst>
              <a:ext uri="{FF2B5EF4-FFF2-40B4-BE49-F238E27FC236}">
                <a16:creationId xmlns:a16="http://schemas.microsoft.com/office/drawing/2014/main" id="{A5A3B04A-C62D-4A17-9400-896E1D2748EF}"/>
              </a:ext>
            </a:extLst>
          </p:cNvPr>
          <p:cNvSpPr txBox="1">
            <a:spLocks noGrp="1"/>
          </p:cNvSpPr>
          <p:nvPr>
            <p:ph type="sldNum" idx="12"/>
          </p:nvPr>
        </p:nvSpPr>
        <p:spPr>
          <a:xfrm>
            <a:off x="11587892" y="6361637"/>
            <a:ext cx="414251"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t>23</a:t>
            </a:fld>
            <a:endParaRPr sz="1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3"/>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a:bodyPr>
          <a:lstStyle/>
          <a:p>
            <a:r>
              <a:rPr lang="en-US" sz="2800" b="1" dirty="0"/>
              <a:t>UC2: Validation of Labels on the dashboards </a:t>
            </a:r>
            <a:r>
              <a:rPr lang="it" sz="2800" b="1" dirty="0"/>
              <a:t>- Tagging Symptoms</a:t>
            </a:r>
            <a:endParaRPr sz="2800" b="1" dirty="0"/>
          </a:p>
        </p:txBody>
      </p:sp>
      <p:pic>
        <p:nvPicPr>
          <p:cNvPr id="193" name="Google Shape;193;p23"/>
          <p:cNvPicPr preferRelativeResize="0"/>
          <p:nvPr/>
        </p:nvPicPr>
        <p:blipFill>
          <a:blip r:embed="rId3">
            <a:alphaModFix/>
          </a:blip>
          <a:stretch>
            <a:fillRect/>
          </a:stretch>
        </p:blipFill>
        <p:spPr>
          <a:xfrm>
            <a:off x="1" y="1070667"/>
            <a:ext cx="12192001" cy="5821808"/>
          </a:xfrm>
          <a:prstGeom prst="rect">
            <a:avLst/>
          </a:prstGeom>
          <a:noFill/>
          <a:ln>
            <a:noFill/>
          </a:ln>
        </p:spPr>
      </p:pic>
      <p:sp>
        <p:nvSpPr>
          <p:cNvPr id="4" name="Google Shape;230;p9">
            <a:extLst>
              <a:ext uri="{FF2B5EF4-FFF2-40B4-BE49-F238E27FC236}">
                <a16:creationId xmlns:a16="http://schemas.microsoft.com/office/drawing/2014/main" id="{F94E4477-2AF8-4EF4-84D7-7DB76BA75715}"/>
              </a:ext>
            </a:extLst>
          </p:cNvPr>
          <p:cNvSpPr txBox="1">
            <a:spLocks noGrp="1"/>
          </p:cNvSpPr>
          <p:nvPr>
            <p:ph type="sldNum" idx="12"/>
          </p:nvPr>
        </p:nvSpPr>
        <p:spPr>
          <a:xfrm>
            <a:off x="11587892" y="6361637"/>
            <a:ext cx="414251"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t>24</a:t>
            </a:fld>
            <a:endParaRPr sz="14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4"/>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fontScale="90000"/>
          </a:bodyPr>
          <a:lstStyle/>
          <a:p>
            <a:r>
              <a:rPr lang="en-US" sz="2800" b="1" dirty="0"/>
              <a:t>UC2: Validation of Labels on the dashboards</a:t>
            </a:r>
            <a:r>
              <a:rPr lang="it" sz="2800" b="1" dirty="0"/>
              <a:t> - Analysing and editing network anomalies</a:t>
            </a:r>
            <a:endParaRPr sz="2800" b="1" dirty="0"/>
          </a:p>
        </p:txBody>
      </p:sp>
      <p:pic>
        <p:nvPicPr>
          <p:cNvPr id="199" name="Google Shape;199;p24"/>
          <p:cNvPicPr preferRelativeResize="0"/>
          <p:nvPr/>
        </p:nvPicPr>
        <p:blipFill>
          <a:blip r:embed="rId3">
            <a:alphaModFix/>
          </a:blip>
          <a:stretch>
            <a:fillRect/>
          </a:stretch>
        </p:blipFill>
        <p:spPr>
          <a:xfrm>
            <a:off x="1122818" y="1052167"/>
            <a:ext cx="9946367" cy="5631535"/>
          </a:xfrm>
          <a:prstGeom prst="rect">
            <a:avLst/>
          </a:prstGeom>
          <a:noFill/>
          <a:ln>
            <a:noFill/>
          </a:ln>
        </p:spPr>
      </p:pic>
      <p:sp>
        <p:nvSpPr>
          <p:cNvPr id="200" name="Google Shape;200;p24"/>
          <p:cNvSpPr/>
          <p:nvPr/>
        </p:nvSpPr>
        <p:spPr>
          <a:xfrm>
            <a:off x="4748800" y="1958433"/>
            <a:ext cx="2694400" cy="77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it" sz="2000" dirty="0"/>
              <a:t>List of all the</a:t>
            </a:r>
            <a:br>
              <a:rPr lang="it" sz="2000" dirty="0"/>
            </a:br>
            <a:r>
              <a:rPr lang="it" sz="2000" dirty="0"/>
              <a:t>Network Anomalies</a:t>
            </a:r>
            <a:endParaRPr sz="2000" dirty="0"/>
          </a:p>
        </p:txBody>
      </p:sp>
      <p:sp>
        <p:nvSpPr>
          <p:cNvPr id="201" name="Google Shape;201;p24"/>
          <p:cNvSpPr/>
          <p:nvPr/>
        </p:nvSpPr>
        <p:spPr>
          <a:xfrm>
            <a:off x="1570500" y="4213500"/>
            <a:ext cx="3882000" cy="606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it" dirty="0"/>
              <a:t>List of all the</a:t>
            </a:r>
            <a:br>
              <a:rPr lang="it" dirty="0"/>
            </a:br>
            <a:r>
              <a:rPr lang="it" dirty="0"/>
              <a:t>Reviews of the network anomaly</a:t>
            </a:r>
            <a:endParaRPr dirty="0"/>
          </a:p>
        </p:txBody>
      </p:sp>
      <p:sp>
        <p:nvSpPr>
          <p:cNvPr id="6" name="Google Shape;230;p9">
            <a:extLst>
              <a:ext uri="{FF2B5EF4-FFF2-40B4-BE49-F238E27FC236}">
                <a16:creationId xmlns:a16="http://schemas.microsoft.com/office/drawing/2014/main" id="{5D0112D7-DD5F-46BF-9282-65A3BB1EC114}"/>
              </a:ext>
            </a:extLst>
          </p:cNvPr>
          <p:cNvSpPr txBox="1">
            <a:spLocks noGrp="1"/>
          </p:cNvSpPr>
          <p:nvPr>
            <p:ph type="sldNum" idx="12"/>
          </p:nvPr>
        </p:nvSpPr>
        <p:spPr>
          <a:xfrm>
            <a:off x="11587892" y="6361637"/>
            <a:ext cx="414251"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t>25</a:t>
            </a:fld>
            <a:endParaRPr sz="14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5"/>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fontScale="90000"/>
          </a:bodyPr>
          <a:lstStyle/>
          <a:p>
            <a:r>
              <a:rPr lang="en-US" sz="3200" b="1" dirty="0"/>
              <a:t>UC2: Validation of Labels on the dashboards</a:t>
            </a:r>
            <a:r>
              <a:rPr lang="it" sz="3100" b="1" dirty="0"/>
              <a:t> – </a:t>
            </a:r>
            <a:r>
              <a:rPr lang="en-US" sz="3100" b="1" dirty="0"/>
              <a:t>Refine </a:t>
            </a:r>
            <a:r>
              <a:rPr lang="it" sz="3100" b="1" dirty="0"/>
              <a:t>network </a:t>
            </a:r>
            <a:r>
              <a:rPr lang="en-US" sz="3100" b="1" dirty="0"/>
              <a:t>anomalies</a:t>
            </a:r>
            <a:endParaRPr dirty="0"/>
          </a:p>
        </p:txBody>
      </p:sp>
      <p:pic>
        <p:nvPicPr>
          <p:cNvPr id="207" name="Google Shape;207;p25"/>
          <p:cNvPicPr preferRelativeResize="0"/>
          <p:nvPr/>
        </p:nvPicPr>
        <p:blipFill>
          <a:blip r:embed="rId3">
            <a:alphaModFix/>
          </a:blip>
          <a:stretch>
            <a:fillRect/>
          </a:stretch>
        </p:blipFill>
        <p:spPr>
          <a:xfrm>
            <a:off x="0" y="945334"/>
            <a:ext cx="12191997" cy="5397725"/>
          </a:xfrm>
          <a:prstGeom prst="rect">
            <a:avLst/>
          </a:prstGeom>
          <a:noFill/>
          <a:ln>
            <a:noFill/>
          </a:ln>
        </p:spPr>
      </p:pic>
      <p:sp>
        <p:nvSpPr>
          <p:cNvPr id="208" name="Google Shape;208;p25"/>
          <p:cNvSpPr txBox="1"/>
          <p:nvPr/>
        </p:nvSpPr>
        <p:spPr>
          <a:xfrm>
            <a:off x="157800" y="6283201"/>
            <a:ext cx="11876400" cy="574412"/>
          </a:xfrm>
          <a:prstGeom prst="rect">
            <a:avLst/>
          </a:prstGeom>
          <a:noFill/>
          <a:ln>
            <a:noFill/>
          </a:ln>
        </p:spPr>
        <p:txBody>
          <a:bodyPr spcFirstLastPara="1" wrap="square" lIns="121900" tIns="121900" rIns="121900" bIns="121900" anchor="t" anchorCtr="0">
            <a:spAutoFit/>
          </a:bodyPr>
          <a:lstStyle/>
          <a:p>
            <a:pPr algn="ctr"/>
            <a:r>
              <a:rPr lang="it" sz="2133" dirty="0"/>
              <a:t>False Positives and False Negatives can be managed and corrected easily</a:t>
            </a:r>
            <a:endParaRPr sz="2133" dirty="0"/>
          </a:p>
        </p:txBody>
      </p:sp>
      <p:sp>
        <p:nvSpPr>
          <p:cNvPr id="5" name="Google Shape;230;p9">
            <a:extLst>
              <a:ext uri="{FF2B5EF4-FFF2-40B4-BE49-F238E27FC236}">
                <a16:creationId xmlns:a16="http://schemas.microsoft.com/office/drawing/2014/main" id="{BD72C686-35F1-4A23-A809-B946A80F656D}"/>
              </a:ext>
            </a:extLst>
          </p:cNvPr>
          <p:cNvSpPr txBox="1">
            <a:spLocks noGrp="1"/>
          </p:cNvSpPr>
          <p:nvPr>
            <p:ph type="sldNum" idx="12"/>
          </p:nvPr>
        </p:nvSpPr>
        <p:spPr>
          <a:xfrm>
            <a:off x="11587892" y="6361637"/>
            <a:ext cx="414251"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t>26</a:t>
            </a:fld>
            <a:endParaRPr sz="14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r>
              <a:rPr lang="en-US" sz="2800" b="1" dirty="0"/>
              <a:t>UC3.1 – Refinement – Improving Detection rules [</a:t>
            </a:r>
            <a:r>
              <a:rPr lang="it" sz="2800" b="1" dirty="0"/>
              <a:t>SAIN] (1 / 2)</a:t>
            </a:r>
            <a:endParaRPr sz="2800" b="1" dirty="0"/>
          </a:p>
        </p:txBody>
      </p:sp>
      <p:pic>
        <p:nvPicPr>
          <p:cNvPr id="223" name="Google Shape;223;p27"/>
          <p:cNvPicPr preferRelativeResize="0"/>
          <p:nvPr/>
        </p:nvPicPr>
        <p:blipFill>
          <a:blip r:embed="rId3">
            <a:alphaModFix/>
          </a:blip>
          <a:stretch>
            <a:fillRect/>
          </a:stretch>
        </p:blipFill>
        <p:spPr>
          <a:xfrm>
            <a:off x="262934" y="2576181"/>
            <a:ext cx="6123660" cy="4101352"/>
          </a:xfrm>
          <a:prstGeom prst="rect">
            <a:avLst/>
          </a:prstGeom>
          <a:noFill/>
          <a:ln>
            <a:noFill/>
          </a:ln>
        </p:spPr>
      </p:pic>
      <p:pic>
        <p:nvPicPr>
          <p:cNvPr id="224" name="Google Shape;224;p27"/>
          <p:cNvPicPr preferRelativeResize="0"/>
          <p:nvPr/>
        </p:nvPicPr>
        <p:blipFill rotWithShape="1">
          <a:blip r:embed="rId4">
            <a:alphaModFix/>
          </a:blip>
          <a:srcRect t="-10760" b="10759"/>
          <a:stretch/>
        </p:blipFill>
        <p:spPr>
          <a:xfrm>
            <a:off x="6581587" y="2310967"/>
            <a:ext cx="5396547" cy="2465356"/>
          </a:xfrm>
          <a:prstGeom prst="rect">
            <a:avLst/>
          </a:prstGeom>
          <a:noFill/>
          <a:ln>
            <a:noFill/>
          </a:ln>
        </p:spPr>
      </p:pic>
      <p:sp>
        <p:nvSpPr>
          <p:cNvPr id="225" name="Google Shape;225;p27"/>
          <p:cNvSpPr/>
          <p:nvPr/>
        </p:nvSpPr>
        <p:spPr>
          <a:xfrm>
            <a:off x="262933" y="1458567"/>
            <a:ext cx="6123600" cy="858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it" sz="2400"/>
              <a:t>The SAIN Agent defines symptoms and pushes them into the Label Store</a:t>
            </a:r>
            <a:endParaRPr sz="2400"/>
          </a:p>
        </p:txBody>
      </p:sp>
      <p:sp>
        <p:nvSpPr>
          <p:cNvPr id="226" name="Google Shape;226;p27"/>
          <p:cNvSpPr/>
          <p:nvPr/>
        </p:nvSpPr>
        <p:spPr>
          <a:xfrm>
            <a:off x="6581667" y="1452167"/>
            <a:ext cx="5396400" cy="858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it" sz="2400"/>
              <a:t>A network anomaly is created to group those symptoms together</a:t>
            </a:r>
            <a:endParaRPr sz="2400"/>
          </a:p>
        </p:txBody>
      </p:sp>
      <p:sp>
        <p:nvSpPr>
          <p:cNvPr id="7" name="Google Shape;230;p9">
            <a:extLst>
              <a:ext uri="{FF2B5EF4-FFF2-40B4-BE49-F238E27FC236}">
                <a16:creationId xmlns:a16="http://schemas.microsoft.com/office/drawing/2014/main" id="{28D7D595-A88C-425F-B8E9-C7BC1ABD2AB3}"/>
              </a:ext>
            </a:extLst>
          </p:cNvPr>
          <p:cNvSpPr txBox="1">
            <a:spLocks noGrp="1"/>
          </p:cNvSpPr>
          <p:nvPr>
            <p:ph type="sldNum" idx="12"/>
          </p:nvPr>
        </p:nvSpPr>
        <p:spPr>
          <a:xfrm>
            <a:off x="11587892" y="6361637"/>
            <a:ext cx="414251"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t>27</a:t>
            </a:fld>
            <a:endParaRPr sz="14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8"/>
          <p:cNvSpPr txBox="1">
            <a:spLocks noGrp="1"/>
          </p:cNvSpPr>
          <p:nvPr>
            <p:ph type="title"/>
          </p:nvPr>
        </p:nvSpPr>
        <p:spPr>
          <a:xfrm>
            <a:off x="415600" y="593367"/>
            <a:ext cx="11360800" cy="1030400"/>
          </a:xfrm>
          <a:prstGeom prst="rect">
            <a:avLst/>
          </a:prstGeom>
        </p:spPr>
        <p:txBody>
          <a:bodyPr spcFirstLastPara="1" vert="horz" wrap="square" lIns="121900" tIns="121900" rIns="121900" bIns="121900" rtlCol="0" anchor="t" anchorCtr="0">
            <a:normAutofit/>
          </a:bodyPr>
          <a:lstStyle/>
          <a:p>
            <a:r>
              <a:rPr lang="en-US" sz="2800" b="1" dirty="0"/>
              <a:t>UC3.1 – Refinement – Improving </a:t>
            </a:r>
            <a:br>
              <a:rPr lang="en-US" sz="2800" b="1" dirty="0"/>
            </a:br>
            <a:r>
              <a:rPr lang="en-US" sz="2800" b="1" dirty="0"/>
              <a:t>Detection rules [</a:t>
            </a:r>
            <a:r>
              <a:rPr lang="it" sz="2800" b="1" dirty="0"/>
              <a:t>SAIN] (1 / 2)</a:t>
            </a:r>
            <a:endParaRPr sz="2800" b="1" dirty="0"/>
          </a:p>
        </p:txBody>
      </p:sp>
      <p:pic>
        <p:nvPicPr>
          <p:cNvPr id="232" name="Google Shape;232;p28"/>
          <p:cNvPicPr preferRelativeResize="0"/>
          <p:nvPr/>
        </p:nvPicPr>
        <p:blipFill>
          <a:blip r:embed="rId3">
            <a:alphaModFix/>
          </a:blip>
          <a:stretch>
            <a:fillRect/>
          </a:stretch>
        </p:blipFill>
        <p:spPr>
          <a:xfrm>
            <a:off x="682518" y="3173867"/>
            <a:ext cx="4686300" cy="2743200"/>
          </a:xfrm>
          <a:prstGeom prst="rect">
            <a:avLst/>
          </a:prstGeom>
          <a:noFill/>
          <a:ln>
            <a:noFill/>
          </a:ln>
        </p:spPr>
      </p:pic>
      <p:sp>
        <p:nvSpPr>
          <p:cNvPr id="233" name="Google Shape;233;p28"/>
          <p:cNvSpPr/>
          <p:nvPr/>
        </p:nvSpPr>
        <p:spPr>
          <a:xfrm>
            <a:off x="753633" y="1961667"/>
            <a:ext cx="4615200" cy="1030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it"/>
              <a:t>A Network Engineer does the validation and deems the network anomaly to actually be a problem</a:t>
            </a:r>
            <a:endParaRPr/>
          </a:p>
        </p:txBody>
      </p:sp>
      <p:pic>
        <p:nvPicPr>
          <p:cNvPr id="234" name="Google Shape;234;p28"/>
          <p:cNvPicPr preferRelativeResize="0"/>
          <p:nvPr/>
        </p:nvPicPr>
        <p:blipFill>
          <a:blip r:embed="rId4">
            <a:alphaModFix/>
          </a:blip>
          <a:stretch>
            <a:fillRect/>
          </a:stretch>
        </p:blipFill>
        <p:spPr>
          <a:xfrm>
            <a:off x="6897851" y="1538101"/>
            <a:ext cx="4792920" cy="5094633"/>
          </a:xfrm>
          <a:prstGeom prst="rect">
            <a:avLst/>
          </a:prstGeom>
          <a:noFill/>
          <a:ln>
            <a:noFill/>
          </a:ln>
        </p:spPr>
      </p:pic>
      <p:sp>
        <p:nvSpPr>
          <p:cNvPr id="235" name="Google Shape;235;p28"/>
          <p:cNvSpPr/>
          <p:nvPr/>
        </p:nvSpPr>
        <p:spPr>
          <a:xfrm>
            <a:off x="6096000" y="161367"/>
            <a:ext cx="5594800" cy="1195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it" dirty="0"/>
              <a:t>A Network Engineer in the post-mortem analysis, discovers another symptom that would have helped identifying the root cause faster. </a:t>
            </a:r>
            <a:br>
              <a:rPr lang="it" dirty="0"/>
            </a:br>
            <a:r>
              <a:rPr lang="it" dirty="0"/>
              <a:t>This symptom is added to the list.</a:t>
            </a:r>
            <a:endParaRPr dirty="0"/>
          </a:p>
        </p:txBody>
      </p:sp>
      <p:sp>
        <p:nvSpPr>
          <p:cNvPr id="7" name="Google Shape;230;p9">
            <a:extLst>
              <a:ext uri="{FF2B5EF4-FFF2-40B4-BE49-F238E27FC236}">
                <a16:creationId xmlns:a16="http://schemas.microsoft.com/office/drawing/2014/main" id="{E510B044-24E1-4A1F-A9A0-1E4632408DE2}"/>
              </a:ext>
            </a:extLst>
          </p:cNvPr>
          <p:cNvSpPr txBox="1">
            <a:spLocks noGrp="1"/>
          </p:cNvSpPr>
          <p:nvPr>
            <p:ph type="sldNum" idx="12"/>
          </p:nvPr>
        </p:nvSpPr>
        <p:spPr>
          <a:xfrm>
            <a:off x="11587892" y="6361637"/>
            <a:ext cx="414251"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t>28</a:t>
            </a:fld>
            <a:endParaRPr sz="14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r>
              <a:rPr lang="en-US" sz="2800" b="1" dirty="0"/>
              <a:t>UC3.2: </a:t>
            </a:r>
            <a:r>
              <a:rPr lang="it" sz="2800" b="1" dirty="0"/>
              <a:t>Refinement (Retraining </a:t>
            </a:r>
            <a:r>
              <a:rPr lang="en-US" sz="2800" b="1" dirty="0"/>
              <a:t>a ML model</a:t>
            </a:r>
            <a:r>
              <a:rPr lang="it" sz="2800" b="1" dirty="0"/>
              <a:t>)</a:t>
            </a:r>
            <a:endParaRPr sz="2800" b="1" dirty="0"/>
          </a:p>
        </p:txBody>
      </p:sp>
      <p:pic>
        <p:nvPicPr>
          <p:cNvPr id="214" name="Google Shape;214;p26"/>
          <p:cNvPicPr preferRelativeResize="0"/>
          <p:nvPr/>
        </p:nvPicPr>
        <p:blipFill>
          <a:blip r:embed="rId3">
            <a:alphaModFix/>
          </a:blip>
          <a:stretch>
            <a:fillRect/>
          </a:stretch>
        </p:blipFill>
        <p:spPr>
          <a:xfrm>
            <a:off x="189267" y="1356967"/>
            <a:ext cx="6858000" cy="2997200"/>
          </a:xfrm>
          <a:prstGeom prst="rect">
            <a:avLst/>
          </a:prstGeom>
          <a:noFill/>
          <a:ln>
            <a:noFill/>
          </a:ln>
        </p:spPr>
      </p:pic>
      <p:pic>
        <p:nvPicPr>
          <p:cNvPr id="215" name="Google Shape;215;p26"/>
          <p:cNvPicPr preferRelativeResize="0"/>
          <p:nvPr/>
        </p:nvPicPr>
        <p:blipFill>
          <a:blip r:embed="rId4">
            <a:alphaModFix/>
          </a:blip>
          <a:stretch>
            <a:fillRect/>
          </a:stretch>
        </p:blipFill>
        <p:spPr>
          <a:xfrm>
            <a:off x="203200" y="4557367"/>
            <a:ext cx="8839200" cy="2057400"/>
          </a:xfrm>
          <a:prstGeom prst="rect">
            <a:avLst/>
          </a:prstGeom>
          <a:noFill/>
          <a:ln>
            <a:noFill/>
          </a:ln>
        </p:spPr>
      </p:pic>
      <p:sp>
        <p:nvSpPr>
          <p:cNvPr id="216" name="Google Shape;216;p26"/>
          <p:cNvSpPr/>
          <p:nvPr/>
        </p:nvSpPr>
        <p:spPr>
          <a:xfrm>
            <a:off x="7522300" y="1356967"/>
            <a:ext cx="3754000" cy="893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it" sz="2000" dirty="0"/>
              <a:t>Get the symptom generated by humans</a:t>
            </a:r>
            <a:endParaRPr sz="2000" dirty="0"/>
          </a:p>
        </p:txBody>
      </p:sp>
      <p:sp>
        <p:nvSpPr>
          <p:cNvPr id="217" name="Google Shape;217;p26"/>
          <p:cNvSpPr/>
          <p:nvPr/>
        </p:nvSpPr>
        <p:spPr>
          <a:xfrm>
            <a:off x="9348300" y="4557567"/>
            <a:ext cx="2529600" cy="2057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it" sz="2000"/>
              <a:t>Train a new model</a:t>
            </a:r>
            <a:endParaRPr sz="2000"/>
          </a:p>
          <a:p>
            <a:pPr algn="ctr"/>
            <a:r>
              <a:rPr lang="it" sz="2000"/>
              <a:t>(which can then be compared with previous one - or others)</a:t>
            </a:r>
            <a:endParaRPr sz="2000"/>
          </a:p>
        </p:txBody>
      </p:sp>
      <p:sp>
        <p:nvSpPr>
          <p:cNvPr id="7" name="Google Shape;230;p9">
            <a:extLst>
              <a:ext uri="{FF2B5EF4-FFF2-40B4-BE49-F238E27FC236}">
                <a16:creationId xmlns:a16="http://schemas.microsoft.com/office/drawing/2014/main" id="{5ACEC5D1-4E04-42F5-A408-B1DD289DF704}"/>
              </a:ext>
            </a:extLst>
          </p:cNvPr>
          <p:cNvSpPr txBox="1">
            <a:spLocks noGrp="1"/>
          </p:cNvSpPr>
          <p:nvPr>
            <p:ph type="sldNum" idx="12"/>
          </p:nvPr>
        </p:nvSpPr>
        <p:spPr>
          <a:xfrm>
            <a:off x="11587892" y="6361637"/>
            <a:ext cx="414251"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t>29</a:t>
            </a:fld>
            <a:endParaRPr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CAEE21E-0CF2-4355-A68A-655C5FDE8F93}"/>
              </a:ext>
            </a:extLst>
          </p:cNvPr>
          <p:cNvSpPr txBox="1">
            <a:spLocks/>
          </p:cNvSpPr>
          <p:nvPr/>
        </p:nvSpPr>
        <p:spPr bwMode="black">
          <a:xfrm>
            <a:off x="1370214" y="1690688"/>
            <a:ext cx="3717175" cy="13490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t>« Network operators </a:t>
            </a:r>
            <a:r>
              <a:rPr lang="en-US" sz="2400" b="1" dirty="0">
                <a:solidFill>
                  <a:srgbClr val="FF0000"/>
                </a:solidFill>
              </a:rPr>
              <a:t>connect customers in </a:t>
            </a:r>
            <a:r>
              <a:rPr lang="en-US" sz="2400" b="1" dirty="0"/>
              <a:t>routing tables called </a:t>
            </a:r>
            <a:r>
              <a:rPr lang="en-US" sz="2400" b="1" dirty="0">
                <a:solidFill>
                  <a:srgbClr val="FF0000"/>
                </a:solidFill>
              </a:rPr>
              <a:t>Connectivity Services</a:t>
            </a:r>
            <a:r>
              <a:rPr lang="en-US" sz="2400" b="1" dirty="0"/>
              <a:t> </a:t>
            </a:r>
            <a:r>
              <a:rPr lang="de-CH" sz="2400" b="1" dirty="0"/>
              <a:t>»</a:t>
            </a:r>
            <a:endParaRPr lang="en-US" sz="2400" b="1" dirty="0"/>
          </a:p>
        </p:txBody>
      </p:sp>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3</a:t>
            </a:fld>
            <a:endParaRPr lang="de-CH" sz="1400" dirty="0"/>
          </a:p>
        </p:txBody>
      </p:sp>
      <p:pic>
        <p:nvPicPr>
          <p:cNvPr id="7" name="Picture 6">
            <a:extLst>
              <a:ext uri="{FF2B5EF4-FFF2-40B4-BE49-F238E27FC236}">
                <a16:creationId xmlns:a16="http://schemas.microsoft.com/office/drawing/2014/main" id="{EABEFBDA-754E-5E90-E343-A2FC2B103139}"/>
              </a:ext>
            </a:extLst>
          </p:cNvPr>
          <p:cNvPicPr>
            <a:picLocks noChangeAspect="1"/>
          </p:cNvPicPr>
          <p:nvPr/>
        </p:nvPicPr>
        <p:blipFill>
          <a:blip r:embed="rId2"/>
          <a:stretch>
            <a:fillRect/>
          </a:stretch>
        </p:blipFill>
        <p:spPr>
          <a:xfrm>
            <a:off x="1669974" y="3252403"/>
            <a:ext cx="2981196" cy="3090762"/>
          </a:xfrm>
          <a:prstGeom prst="rect">
            <a:avLst/>
          </a:prstGeom>
        </p:spPr>
      </p:pic>
      <p:sp>
        <p:nvSpPr>
          <p:cNvPr id="13" name="Title 1">
            <a:extLst>
              <a:ext uri="{FF2B5EF4-FFF2-40B4-BE49-F238E27FC236}">
                <a16:creationId xmlns:a16="http://schemas.microsoft.com/office/drawing/2014/main" id="{509802C0-BFFB-9B0F-A529-E60CDD518439}"/>
              </a:ext>
            </a:extLst>
          </p:cNvPr>
          <p:cNvSpPr>
            <a:spLocks noGrp="1"/>
          </p:cNvSpPr>
          <p:nvPr>
            <p:ph type="title"/>
          </p:nvPr>
        </p:nvSpPr>
        <p:spPr>
          <a:xfrm>
            <a:off x="838200" y="365125"/>
            <a:ext cx="10515600" cy="1325563"/>
          </a:xfrm>
        </p:spPr>
        <p:txBody>
          <a:bodyPr>
            <a:normAutofit/>
          </a:bodyPr>
          <a:lstStyle/>
          <a:p>
            <a:r>
              <a:rPr lang="en-US" sz="2800" b="1" dirty="0"/>
              <a:t>What to monitor</a:t>
            </a:r>
            <a:br>
              <a:rPr lang="en-GB" sz="3600" dirty="0"/>
            </a:br>
            <a:r>
              <a:rPr lang="en-US" sz="2700" dirty="0">
                <a:solidFill>
                  <a:schemeClr val="bg2">
                    <a:lumMod val="75000"/>
                  </a:schemeClr>
                </a:solidFill>
              </a:rPr>
              <a:t>Which metrics are collected</a:t>
            </a:r>
          </a:p>
        </p:txBody>
      </p:sp>
      <p:pic>
        <p:nvPicPr>
          <p:cNvPr id="14" name="Picture 13">
            <a:extLst>
              <a:ext uri="{FF2B5EF4-FFF2-40B4-BE49-F238E27FC236}">
                <a16:creationId xmlns:a16="http://schemas.microsoft.com/office/drawing/2014/main" id="{0546AC53-5398-E0CF-0807-B7B55276F143}"/>
              </a:ext>
            </a:extLst>
          </p:cNvPr>
          <p:cNvPicPr>
            <a:picLocks noChangeAspect="1"/>
          </p:cNvPicPr>
          <p:nvPr/>
        </p:nvPicPr>
        <p:blipFill>
          <a:blip r:embed="rId3"/>
          <a:stretch>
            <a:fillRect/>
          </a:stretch>
        </p:blipFill>
        <p:spPr>
          <a:xfrm>
            <a:off x="6009197" y="3125586"/>
            <a:ext cx="4297468" cy="3090762"/>
          </a:xfrm>
          <a:prstGeom prst="rect">
            <a:avLst/>
          </a:prstGeom>
        </p:spPr>
      </p:pic>
      <p:sp>
        <p:nvSpPr>
          <p:cNvPr id="16" name="TextBox 15">
            <a:extLst>
              <a:ext uri="{FF2B5EF4-FFF2-40B4-BE49-F238E27FC236}">
                <a16:creationId xmlns:a16="http://schemas.microsoft.com/office/drawing/2014/main" id="{54281388-E93D-AC26-49A1-DA5D5EEB0D3B}"/>
              </a:ext>
            </a:extLst>
          </p:cNvPr>
          <p:cNvSpPr txBox="1"/>
          <p:nvPr/>
        </p:nvSpPr>
        <p:spPr>
          <a:xfrm>
            <a:off x="5378334" y="1690688"/>
            <a:ext cx="5503025" cy="1200329"/>
          </a:xfrm>
          <a:prstGeom prst="rect">
            <a:avLst/>
          </a:prstGeom>
          <a:noFill/>
        </p:spPr>
        <p:txBody>
          <a:bodyPr wrap="square">
            <a:spAutoFit/>
          </a:bodyPr>
          <a:lstStyle/>
          <a:p>
            <a:pPr algn="ctr"/>
            <a:r>
              <a:rPr lang="en-US" sz="2400" b="1" dirty="0">
                <a:latin typeface="+mj-lt"/>
              </a:rPr>
              <a:t>« Network Telemetry </a:t>
            </a:r>
            <a:br>
              <a:rPr lang="en-US" sz="2400" b="1" dirty="0">
                <a:latin typeface="+mj-lt"/>
              </a:rPr>
            </a:br>
            <a:r>
              <a:rPr lang="en-US" sz="2400" b="1" dirty="0">
                <a:latin typeface="+mj-lt"/>
              </a:rPr>
              <a:t>(</a:t>
            </a:r>
            <a:r>
              <a:rPr lang="en-US" sz="2400" b="1" dirty="0">
                <a:solidFill>
                  <a:srgbClr val="FF0000"/>
                </a:solidFill>
                <a:latin typeface="+mj-lt"/>
              </a:rPr>
              <a:t>RFC 9232</a:t>
            </a:r>
            <a:r>
              <a:rPr lang="en-US" sz="2400" b="1" dirty="0">
                <a:latin typeface="+mj-lt"/>
              </a:rPr>
              <a:t>) describes how to collect data from </a:t>
            </a:r>
            <a:r>
              <a:rPr lang="en-US" sz="2400" b="1" dirty="0">
                <a:solidFill>
                  <a:srgbClr val="FF0000"/>
                </a:solidFill>
                <a:latin typeface="+mj-lt"/>
              </a:rPr>
              <a:t>all 3 network planes </a:t>
            </a:r>
            <a:r>
              <a:rPr lang="en-US" sz="2400" b="1" dirty="0">
                <a:latin typeface="+mj-lt"/>
              </a:rPr>
              <a:t>efficiently</a:t>
            </a:r>
            <a:r>
              <a:rPr lang="en-US" sz="2400" b="1" dirty="0">
                <a:solidFill>
                  <a:schemeClr val="accent6"/>
                </a:solidFill>
                <a:latin typeface="+mj-lt"/>
              </a:rPr>
              <a:t> </a:t>
            </a:r>
            <a:r>
              <a:rPr lang="de-CH" sz="2400" b="1" dirty="0">
                <a:latin typeface="+mj-lt"/>
              </a:rPr>
              <a:t>»</a:t>
            </a:r>
            <a:endParaRPr lang="en-US" sz="2400" b="1" dirty="0">
              <a:latin typeface="+mj-lt"/>
            </a:endParaRPr>
          </a:p>
        </p:txBody>
      </p:sp>
    </p:spTree>
    <p:extLst>
      <p:ext uri="{BB962C8B-B14F-4D97-AF65-F5344CB8AC3E}">
        <p14:creationId xmlns:p14="http://schemas.microsoft.com/office/powerpoint/2010/main" val="850695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30</a:t>
            </a:fld>
            <a:endParaRPr lang="de-CH" sz="1400" dirty="0"/>
          </a:p>
        </p:txBody>
      </p:sp>
      <p:sp>
        <p:nvSpPr>
          <p:cNvPr id="48" name="Title 1">
            <a:extLst>
              <a:ext uri="{FF2B5EF4-FFF2-40B4-BE49-F238E27FC236}">
                <a16:creationId xmlns:a16="http://schemas.microsoft.com/office/drawing/2014/main" id="{A48B1DB7-BCDC-5D18-F56D-8A1447F1B8BA}"/>
              </a:ext>
            </a:extLst>
          </p:cNvPr>
          <p:cNvSpPr>
            <a:spLocks noGrp="1"/>
          </p:cNvSpPr>
          <p:nvPr>
            <p:ph type="title"/>
          </p:nvPr>
        </p:nvSpPr>
        <p:spPr>
          <a:xfrm>
            <a:off x="838200" y="365125"/>
            <a:ext cx="10515600" cy="1325563"/>
          </a:xfrm>
        </p:spPr>
        <p:txBody>
          <a:bodyPr>
            <a:normAutofit/>
          </a:bodyPr>
          <a:lstStyle/>
          <a:p>
            <a:r>
              <a:rPr lang="en-US" sz="2800" b="1" dirty="0"/>
              <a:t>Postmortem, L3 VPN Pilot Migration - Voice Over IP</a:t>
            </a:r>
            <a:br>
              <a:rPr lang="en-GB" sz="3600" dirty="0"/>
            </a:br>
            <a:r>
              <a:rPr lang="en-US" sz="2800" b="0" dirty="0">
                <a:solidFill>
                  <a:schemeClr val="bg1">
                    <a:lumMod val="65000"/>
                  </a:schemeClr>
                </a:solidFill>
              </a:rPr>
              <a:t>Post Maintenance Window Analysis</a:t>
            </a:r>
            <a:endParaRPr lang="en-US" sz="2700" dirty="0">
              <a:solidFill>
                <a:schemeClr val="bg2">
                  <a:lumMod val="75000"/>
                </a:schemeClr>
              </a:solidFill>
            </a:endParaRPr>
          </a:p>
        </p:txBody>
      </p:sp>
      <p:pic>
        <p:nvPicPr>
          <p:cNvPr id="2" name="Picture 1">
            <a:extLst>
              <a:ext uri="{FF2B5EF4-FFF2-40B4-BE49-F238E27FC236}">
                <a16:creationId xmlns:a16="http://schemas.microsoft.com/office/drawing/2014/main" id="{A5C13DB2-576A-627A-2CF0-E34E57ACD645}"/>
              </a:ext>
            </a:extLst>
          </p:cNvPr>
          <p:cNvPicPr>
            <a:picLocks noChangeAspect="1"/>
          </p:cNvPicPr>
          <p:nvPr/>
        </p:nvPicPr>
        <p:blipFill>
          <a:blip r:embed="rId3"/>
          <a:stretch>
            <a:fillRect/>
          </a:stretch>
        </p:blipFill>
        <p:spPr>
          <a:xfrm>
            <a:off x="356131" y="1567351"/>
            <a:ext cx="7879449" cy="4331948"/>
          </a:xfrm>
          <a:prstGeom prst="rect">
            <a:avLst/>
          </a:prstGeom>
        </p:spPr>
      </p:pic>
      <p:sp>
        <p:nvSpPr>
          <p:cNvPr id="3" name="Inhaltsplatzhalter 2">
            <a:extLst>
              <a:ext uri="{FF2B5EF4-FFF2-40B4-BE49-F238E27FC236}">
                <a16:creationId xmlns:a16="http://schemas.microsoft.com/office/drawing/2014/main" id="{8958B48B-ADF9-4C08-071D-E75646D4DABC}"/>
              </a:ext>
            </a:extLst>
          </p:cNvPr>
          <p:cNvSpPr txBox="1">
            <a:spLocks/>
          </p:cNvSpPr>
          <p:nvPr/>
        </p:nvSpPr>
        <p:spPr bwMode="black">
          <a:xfrm>
            <a:off x="8979316" y="426933"/>
            <a:ext cx="2856553" cy="5051445"/>
          </a:xfrm>
          <a:prstGeom prst="rect">
            <a:avLst/>
          </a:prstGeom>
        </p:spPr>
        <p:txBody>
          <a:bodyPr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300"/>
              </a:spcBef>
              <a:spcAft>
                <a:spcPts val="3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t>Maintenance window </a:t>
            </a:r>
            <a:r>
              <a:rPr lang="en-US" sz="1200" dirty="0">
                <a:solidFill>
                  <a:srgbClr val="333333"/>
                </a:solidFill>
                <a:latin typeface="TheSans Swisscom Light"/>
              </a:rPr>
              <a:t>was </a:t>
            </a:r>
            <a: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t>scheduled to start on April 9th 22:00 with a total of 4 migration steps.</a:t>
            </a:r>
          </a:p>
          <a:p>
            <a:pPr marL="0" marR="0" lvl="0" indent="0" algn="l" defTabSz="914400" rtl="0" eaLnBrk="1" fontAlgn="auto" latinLnBrk="0" hangingPunct="1">
              <a:lnSpc>
                <a:spcPct val="110000"/>
              </a:lnSpc>
              <a:spcBef>
                <a:spcPts val="300"/>
              </a:spcBef>
              <a:spcAft>
                <a:spcPts val="3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t>At 12:45 CE facing interfaces on first PE </a:t>
            </a:r>
            <a:r>
              <a:rPr kumimoji="0" lang="en-US" sz="1200" b="1" i="0" u="none" strike="noStrike" kern="1200" cap="none" spc="0" normalizeH="0" baseline="0" noProof="0" dirty="0">
                <a:ln>
                  <a:noFill/>
                </a:ln>
                <a:solidFill>
                  <a:srgbClr val="333333"/>
                </a:solidFill>
                <a:effectLst/>
                <a:uLnTx/>
                <a:uFillTx/>
                <a:latin typeface="TheSans Swisscom Light"/>
                <a:ea typeface="+mn-ea"/>
                <a:cs typeface="+mn-cs"/>
              </a:rPr>
              <a:t>node to be phased out was disabled. </a:t>
            </a:r>
            <a: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t>Triggering a VPNv4 withdrawal of 138.187.57.240/28 from 138.187.57.6 Lo0 towards route-reflectors and then to Inter-AS Option B ASBR. BMP route-monitoring and CLI show commands verified successful route propagation.</a:t>
            </a:r>
          </a:p>
          <a:p>
            <a:pPr marL="0" marR="0" lvl="0" indent="0" algn="l" defTabSz="914400" rtl="0" eaLnBrk="1" fontAlgn="auto" latinLnBrk="0" hangingPunct="1">
              <a:lnSpc>
                <a:spcPct val="110000"/>
              </a:lnSpc>
              <a:spcBef>
                <a:spcPts val="300"/>
              </a:spcBef>
              <a:spcAft>
                <a:spcPts val="3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t>At 23:02 CE facing interfaces on first PE </a:t>
            </a:r>
            <a:r>
              <a:rPr kumimoji="0" lang="en-US" sz="1200" b="1" i="0" u="none" strike="noStrike" kern="1200" cap="none" spc="0" normalizeH="0" baseline="0" noProof="0" dirty="0">
                <a:ln>
                  <a:noFill/>
                </a:ln>
                <a:solidFill>
                  <a:srgbClr val="333333"/>
                </a:solidFill>
                <a:effectLst/>
                <a:uLnTx/>
                <a:uFillTx/>
                <a:latin typeface="TheSans Swisscom Light"/>
                <a:ea typeface="+mn-ea"/>
                <a:cs typeface="+mn-cs"/>
              </a:rPr>
              <a:t>node to be migrated to was enabled. </a:t>
            </a:r>
            <a: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t>Triggering a VPNv4 update of 138.187.57.240/28 from 138.190.129.180 Lo0 towards route-reflectors and then to Inter-AS option B ASBR. BMP route-monitoring and CLI show commands verified successful route propagation.</a:t>
            </a:r>
          </a:p>
          <a:p>
            <a:pPr marL="0" marR="0" lvl="0" indent="0" algn="l" defTabSz="914400" rtl="0" eaLnBrk="1" fontAlgn="auto" latinLnBrk="0" hangingPunct="1">
              <a:lnSpc>
                <a:spcPct val="110000"/>
              </a:lnSpc>
              <a:spcBef>
                <a:spcPts val="300"/>
              </a:spcBef>
              <a:spcAft>
                <a:spcPts val="3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t>At 23:34 CE facing interfaces on second PE </a:t>
            </a:r>
            <a:r>
              <a:rPr kumimoji="0" lang="en-US" sz="1200" b="1" i="0" u="none" strike="noStrike" kern="1200" cap="none" spc="0" normalizeH="0" baseline="0" noProof="0" dirty="0">
                <a:ln>
                  <a:noFill/>
                </a:ln>
                <a:solidFill>
                  <a:srgbClr val="333333"/>
                </a:solidFill>
                <a:effectLst/>
                <a:uLnTx/>
                <a:uFillTx/>
                <a:latin typeface="TheSans Swisscom Light"/>
                <a:ea typeface="+mn-ea"/>
                <a:cs typeface="+mn-cs"/>
              </a:rPr>
              <a:t>node to be phased out was disabled. </a:t>
            </a:r>
            <a: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t>Triggering a VPNv4 withdrawal of 138.187.57.240/28 from 138.187.57.5 Lo0 towards route-reflectors and then to Inter-AS </a:t>
            </a:r>
            <a:r>
              <a:rPr lang="en-US" sz="1200" dirty="0">
                <a:solidFill>
                  <a:srgbClr val="333333"/>
                </a:solidFill>
                <a:latin typeface="TheSans Swisscom Light"/>
              </a:rPr>
              <a:t>o</a:t>
            </a:r>
            <a:r>
              <a:rPr kumimoji="0" lang="en-US" sz="1200" b="0" i="0" u="none" strike="noStrike" kern="1200" cap="none" spc="0" normalizeH="0" baseline="0" noProof="0" dirty="0" err="1">
                <a:ln>
                  <a:noFill/>
                </a:ln>
                <a:solidFill>
                  <a:srgbClr val="333333"/>
                </a:solidFill>
                <a:effectLst/>
                <a:uLnTx/>
                <a:uFillTx/>
                <a:latin typeface="TheSans Swisscom Light"/>
                <a:ea typeface="+mn-ea"/>
                <a:cs typeface="+mn-cs"/>
              </a:rPr>
              <a:t>ption</a:t>
            </a:r>
            <a: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t> B ASBR. BMP route-monitoring and CLI show commands verified successful route propagation to route-reflector </a:t>
            </a:r>
            <a:r>
              <a:rPr kumimoji="0" lang="en-US" sz="1200" b="1" i="0" u="none" strike="noStrike" kern="1200" cap="none" spc="0" normalizeH="0" baseline="0" noProof="0" dirty="0">
                <a:ln>
                  <a:noFill/>
                </a:ln>
                <a:solidFill>
                  <a:srgbClr val="FF0000"/>
                </a:solidFill>
                <a:effectLst/>
                <a:uLnTx/>
                <a:uFillTx/>
                <a:latin typeface="TheSans Swisscom Light"/>
                <a:ea typeface="+mn-ea"/>
                <a:cs typeface="+mn-cs"/>
              </a:rPr>
              <a:t>and on two Option B ASBR, but on other six after 20 mins delay.</a:t>
            </a:r>
          </a:p>
        </p:txBody>
      </p:sp>
      <p:pic>
        <p:nvPicPr>
          <p:cNvPr id="4" name="Graphic 3">
            <a:extLst>
              <a:ext uri="{FF2B5EF4-FFF2-40B4-BE49-F238E27FC236}">
                <a16:creationId xmlns:a16="http://schemas.microsoft.com/office/drawing/2014/main" id="{5AF1EF20-85A6-C0BB-1636-29832B2C67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14918" y="393700"/>
            <a:ext cx="410400" cy="410400"/>
          </a:xfrm>
          <a:prstGeom prst="rect">
            <a:avLst/>
          </a:prstGeom>
        </p:spPr>
      </p:pic>
      <p:cxnSp>
        <p:nvCxnSpPr>
          <p:cNvPr id="7" name="Straight Arrow Connector 6">
            <a:extLst>
              <a:ext uri="{FF2B5EF4-FFF2-40B4-BE49-F238E27FC236}">
                <a16:creationId xmlns:a16="http://schemas.microsoft.com/office/drawing/2014/main" id="{5B3D2B6C-895B-B128-3B64-BE465DF3780C}"/>
              </a:ext>
            </a:extLst>
          </p:cNvPr>
          <p:cNvCxnSpPr>
            <a:cxnSpLocks/>
          </p:cNvCxnSpPr>
          <p:nvPr/>
        </p:nvCxnSpPr>
        <p:spPr bwMode="gray">
          <a:xfrm>
            <a:off x="8641955" y="3205655"/>
            <a:ext cx="0" cy="1123863"/>
          </a:xfrm>
          <a:prstGeom prst="straightConnector1">
            <a:avLst/>
          </a:prstGeom>
          <a:ln w="25400">
            <a:solidFill>
              <a:srgbClr val="5944C6"/>
            </a:solidFill>
            <a:prstDash val="sysDash"/>
            <a:tailEnd type="stealth" w="lg" len="lg"/>
          </a:ln>
        </p:spPr>
        <p:style>
          <a:lnRef idx="1">
            <a:schemeClr val="accent1"/>
          </a:lnRef>
          <a:fillRef idx="0">
            <a:schemeClr val="accent1"/>
          </a:fillRef>
          <a:effectRef idx="0">
            <a:schemeClr val="accent1"/>
          </a:effectRef>
          <a:fontRef idx="minor">
            <a:schemeClr val="tx1"/>
          </a:fontRef>
        </p:style>
      </p:cxnSp>
      <p:pic>
        <p:nvPicPr>
          <p:cNvPr id="8" name="Grafik 8">
            <a:extLst>
              <a:ext uri="{FF2B5EF4-FFF2-40B4-BE49-F238E27FC236}">
                <a16:creationId xmlns:a16="http://schemas.microsoft.com/office/drawing/2014/main" id="{8D19947A-144F-1D80-B0F3-67F6872163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37421" y="2796586"/>
            <a:ext cx="409069" cy="409069"/>
          </a:xfrm>
          <a:prstGeom prst="rect">
            <a:avLst/>
          </a:prstGeom>
        </p:spPr>
      </p:pic>
      <p:sp>
        <p:nvSpPr>
          <p:cNvPr id="9" name="Oval 8">
            <a:extLst>
              <a:ext uri="{FF2B5EF4-FFF2-40B4-BE49-F238E27FC236}">
                <a16:creationId xmlns:a16="http://schemas.microsoft.com/office/drawing/2014/main" id="{EB8EE06A-9C5A-1497-6091-14DF67137B7E}"/>
              </a:ext>
            </a:extLst>
          </p:cNvPr>
          <p:cNvSpPr/>
          <p:nvPr/>
        </p:nvSpPr>
        <p:spPr bwMode="gray">
          <a:xfrm>
            <a:off x="1331522" y="4550754"/>
            <a:ext cx="566024" cy="525183"/>
          </a:xfrm>
          <a:prstGeom prst="ellipse">
            <a:avLst/>
          </a:prstGeom>
          <a:solidFill>
            <a:srgbClr val="FF0000">
              <a:alpha val="10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33333"/>
              </a:solidFill>
              <a:effectLst/>
              <a:uLnTx/>
              <a:uFillTx/>
              <a:latin typeface="TheSans Swisscom Light"/>
              <a:ea typeface="+mn-ea"/>
              <a:cs typeface="+mn-cs"/>
            </a:endParaRPr>
          </a:p>
        </p:txBody>
      </p:sp>
      <p:sp>
        <p:nvSpPr>
          <p:cNvPr id="10" name="Oval 9">
            <a:extLst>
              <a:ext uri="{FF2B5EF4-FFF2-40B4-BE49-F238E27FC236}">
                <a16:creationId xmlns:a16="http://schemas.microsoft.com/office/drawing/2014/main" id="{71CF02A3-82A0-40D0-9B64-6B9FC20586A6}"/>
              </a:ext>
            </a:extLst>
          </p:cNvPr>
          <p:cNvSpPr/>
          <p:nvPr/>
        </p:nvSpPr>
        <p:spPr bwMode="gray">
          <a:xfrm>
            <a:off x="1329008" y="5437676"/>
            <a:ext cx="566024" cy="525183"/>
          </a:xfrm>
          <a:prstGeom prst="ellipse">
            <a:avLst/>
          </a:prstGeom>
          <a:solidFill>
            <a:srgbClr val="FF0000">
              <a:alpha val="10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33333"/>
              </a:solidFill>
              <a:effectLst/>
              <a:uLnTx/>
              <a:uFillTx/>
              <a:latin typeface="TheSans Swisscom Light"/>
              <a:ea typeface="+mn-ea"/>
              <a:cs typeface="+mn-cs"/>
            </a:endParaRPr>
          </a:p>
        </p:txBody>
      </p:sp>
      <p:sp>
        <p:nvSpPr>
          <p:cNvPr id="11" name="Oval 10">
            <a:extLst>
              <a:ext uri="{FF2B5EF4-FFF2-40B4-BE49-F238E27FC236}">
                <a16:creationId xmlns:a16="http://schemas.microsoft.com/office/drawing/2014/main" id="{0CFA25E0-D5B0-91D3-117C-26055F6E5CC6}"/>
              </a:ext>
            </a:extLst>
          </p:cNvPr>
          <p:cNvSpPr/>
          <p:nvPr/>
        </p:nvSpPr>
        <p:spPr bwMode="gray">
          <a:xfrm>
            <a:off x="1285096" y="2951507"/>
            <a:ext cx="566024" cy="1168260"/>
          </a:xfrm>
          <a:prstGeom prst="ellipse">
            <a:avLst/>
          </a:prstGeom>
          <a:solidFill>
            <a:srgbClr val="FF0000">
              <a:alpha val="10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33333"/>
              </a:solidFill>
              <a:effectLst/>
              <a:uLnTx/>
              <a:uFillTx/>
              <a:latin typeface="TheSans Swisscom Light"/>
              <a:ea typeface="+mn-ea"/>
              <a:cs typeface="+mn-cs"/>
            </a:endParaRPr>
          </a:p>
        </p:txBody>
      </p:sp>
      <p:pic>
        <p:nvPicPr>
          <p:cNvPr id="12" name="Graphic 11">
            <a:extLst>
              <a:ext uri="{FF2B5EF4-FFF2-40B4-BE49-F238E27FC236}">
                <a16:creationId xmlns:a16="http://schemas.microsoft.com/office/drawing/2014/main" id="{6F2C0F71-B41B-ECC1-F60C-F8D3A587CFA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84161" y="4439642"/>
            <a:ext cx="525183" cy="525183"/>
          </a:xfrm>
          <a:prstGeom prst="rect">
            <a:avLst/>
          </a:prstGeom>
        </p:spPr>
      </p:pic>
      <p:cxnSp>
        <p:nvCxnSpPr>
          <p:cNvPr id="13" name="Straight Arrow Connector 12">
            <a:extLst>
              <a:ext uri="{FF2B5EF4-FFF2-40B4-BE49-F238E27FC236}">
                <a16:creationId xmlns:a16="http://schemas.microsoft.com/office/drawing/2014/main" id="{9454752F-262C-79E4-AA8B-1ED9C821AA0C}"/>
              </a:ext>
            </a:extLst>
          </p:cNvPr>
          <p:cNvCxnSpPr>
            <a:cxnSpLocks/>
          </p:cNvCxnSpPr>
          <p:nvPr/>
        </p:nvCxnSpPr>
        <p:spPr bwMode="gray">
          <a:xfrm>
            <a:off x="8619452" y="1589073"/>
            <a:ext cx="0" cy="1161062"/>
          </a:xfrm>
          <a:prstGeom prst="straightConnector1">
            <a:avLst/>
          </a:prstGeom>
          <a:ln w="25400">
            <a:solidFill>
              <a:srgbClr val="5944C6"/>
            </a:solidFill>
            <a:prstDash val="sysDash"/>
            <a:tailEnd type="stealth" w="lg" len="lg"/>
          </a:ln>
        </p:spPr>
        <p:style>
          <a:lnRef idx="1">
            <a:schemeClr val="accent1"/>
          </a:lnRef>
          <a:fillRef idx="0">
            <a:schemeClr val="accent1"/>
          </a:fillRef>
          <a:effectRef idx="0">
            <a:schemeClr val="accent1"/>
          </a:effectRef>
          <a:fontRef idx="minor">
            <a:schemeClr val="tx1"/>
          </a:fontRef>
        </p:style>
      </p:cxnSp>
      <p:pic>
        <p:nvPicPr>
          <p:cNvPr id="14" name="Grafik 8">
            <a:extLst>
              <a:ext uri="{FF2B5EF4-FFF2-40B4-BE49-F238E27FC236}">
                <a16:creationId xmlns:a16="http://schemas.microsoft.com/office/drawing/2014/main" id="{0CCB84FC-46E4-E41C-DF7F-CC97564CE78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14918" y="1159792"/>
            <a:ext cx="409069" cy="409069"/>
          </a:xfrm>
          <a:prstGeom prst="rect">
            <a:avLst/>
          </a:prstGeom>
        </p:spPr>
      </p:pic>
      <p:sp>
        <p:nvSpPr>
          <p:cNvPr id="15" name="Rectangle 14">
            <a:extLst>
              <a:ext uri="{FF2B5EF4-FFF2-40B4-BE49-F238E27FC236}">
                <a16:creationId xmlns:a16="http://schemas.microsoft.com/office/drawing/2014/main" id="{987BEEEE-087C-C4CD-2079-D081718361C6}"/>
              </a:ext>
            </a:extLst>
          </p:cNvPr>
          <p:cNvSpPr/>
          <p:nvPr/>
        </p:nvSpPr>
        <p:spPr>
          <a:xfrm>
            <a:off x="364732" y="6016834"/>
            <a:ext cx="787084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3333"/>
                </a:solidFill>
                <a:effectLst/>
                <a:uLnTx/>
                <a:uFillTx/>
                <a:latin typeface="TheSans Swisscom Light"/>
                <a:ea typeface="+mn-ea"/>
                <a:cs typeface="+mn-cs"/>
              </a:rPr>
              <a:t>Overall BGP Update/withdrawals Across Swisscom MPLS/SRv6 Cores</a:t>
            </a:r>
          </a:p>
        </p:txBody>
      </p:sp>
    </p:spTree>
    <p:extLst>
      <p:ext uri="{BB962C8B-B14F-4D97-AF65-F5344CB8AC3E}">
        <p14:creationId xmlns:p14="http://schemas.microsoft.com/office/powerpoint/2010/main" val="23304004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31</a:t>
            </a:fld>
            <a:endParaRPr lang="de-CH" sz="1400" dirty="0"/>
          </a:p>
        </p:txBody>
      </p:sp>
      <p:sp>
        <p:nvSpPr>
          <p:cNvPr id="48" name="Title 1">
            <a:extLst>
              <a:ext uri="{FF2B5EF4-FFF2-40B4-BE49-F238E27FC236}">
                <a16:creationId xmlns:a16="http://schemas.microsoft.com/office/drawing/2014/main" id="{A48B1DB7-BCDC-5D18-F56D-8A1447F1B8BA}"/>
              </a:ext>
            </a:extLst>
          </p:cNvPr>
          <p:cNvSpPr>
            <a:spLocks noGrp="1"/>
          </p:cNvSpPr>
          <p:nvPr>
            <p:ph type="title"/>
          </p:nvPr>
        </p:nvSpPr>
        <p:spPr>
          <a:xfrm>
            <a:off x="838200" y="365125"/>
            <a:ext cx="10515600" cy="1325563"/>
          </a:xfrm>
        </p:spPr>
        <p:txBody>
          <a:bodyPr>
            <a:normAutofit/>
          </a:bodyPr>
          <a:lstStyle/>
          <a:p>
            <a:r>
              <a:rPr lang="en-US" sz="2800" b="1" dirty="0"/>
              <a:t>Postmortem, L3 VPN Pilot Migration - Voice Over IP</a:t>
            </a:r>
            <a:br>
              <a:rPr lang="en-GB" sz="3600" dirty="0"/>
            </a:br>
            <a:r>
              <a:rPr lang="en-US" sz="2800" b="0" dirty="0">
                <a:solidFill>
                  <a:schemeClr val="bg1">
                    <a:lumMod val="65000"/>
                  </a:schemeClr>
                </a:solidFill>
              </a:rPr>
              <a:t>Show command drove to wrong conclusion</a:t>
            </a:r>
            <a:endParaRPr lang="en-US" sz="2700" dirty="0">
              <a:solidFill>
                <a:schemeClr val="bg2">
                  <a:lumMod val="75000"/>
                </a:schemeClr>
              </a:solidFill>
            </a:endParaRPr>
          </a:p>
        </p:txBody>
      </p:sp>
      <p:sp>
        <p:nvSpPr>
          <p:cNvPr id="5" name="Inhaltsplatzhalter 2">
            <a:extLst>
              <a:ext uri="{FF2B5EF4-FFF2-40B4-BE49-F238E27FC236}">
                <a16:creationId xmlns:a16="http://schemas.microsoft.com/office/drawing/2014/main" id="{C6613F22-6DD1-56DE-935E-2C90E8C8CC57}"/>
              </a:ext>
            </a:extLst>
          </p:cNvPr>
          <p:cNvSpPr txBox="1">
            <a:spLocks/>
          </p:cNvSpPr>
          <p:nvPr/>
        </p:nvSpPr>
        <p:spPr bwMode="black">
          <a:xfrm>
            <a:off x="10743577" y="1726696"/>
            <a:ext cx="1221090" cy="2720160"/>
          </a:xfrm>
          <a:prstGeom prst="rect">
            <a:avLst/>
          </a:prstGeom>
        </p:spPr>
        <p:txBody>
          <a:bodyPr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900"/>
              </a:spcBef>
              <a:spcAft>
                <a:spcPts val="900"/>
              </a:spcAft>
              <a:buClrTx/>
              <a:buSzTx/>
              <a:buFont typeface="Arial" panose="020B0604020202020204" pitchFamily="34" charset="0"/>
              <a:buNone/>
              <a:tabLst/>
              <a:defRPr/>
            </a:pPr>
            <a:r>
              <a:rPr kumimoji="0" lang="en-US" sz="1350" b="0" i="0" u="none" strike="noStrike" kern="1200" cap="none" spc="0" normalizeH="0" baseline="0" noProof="0" dirty="0">
                <a:ln>
                  <a:noFill/>
                </a:ln>
                <a:solidFill>
                  <a:srgbClr val="333333"/>
                </a:solidFill>
                <a:effectLst/>
                <a:uLnTx/>
                <a:uFillTx/>
                <a:latin typeface="TheSans Swisscom Light"/>
                <a:ea typeface="+mn-ea"/>
                <a:cs typeface="+mn-cs"/>
              </a:rPr>
              <a:t>Juniper </a:t>
            </a:r>
            <a:r>
              <a:rPr kumimoji="0" lang="en-US" sz="1350" b="0" i="0" u="none" strike="noStrike" kern="1200" cap="none" spc="0" normalizeH="0" baseline="0" noProof="0" dirty="0" err="1">
                <a:ln>
                  <a:noFill/>
                </a:ln>
                <a:solidFill>
                  <a:srgbClr val="333333"/>
                </a:solidFill>
                <a:effectLst/>
                <a:uLnTx/>
                <a:uFillTx/>
                <a:latin typeface="TheSans Swisscom Light"/>
                <a:ea typeface="+mn-ea"/>
                <a:cs typeface="+mn-cs"/>
              </a:rPr>
              <a:t>JunOS</a:t>
            </a:r>
            <a:r>
              <a:rPr kumimoji="0" lang="en-US" sz="1350" b="0" i="0" u="none" strike="noStrike" kern="1200" cap="none" spc="0" normalizeH="0" baseline="0" noProof="0" dirty="0">
                <a:ln>
                  <a:noFill/>
                </a:ln>
                <a:solidFill>
                  <a:srgbClr val="333333"/>
                </a:solidFill>
                <a:effectLst/>
                <a:uLnTx/>
                <a:uFillTx/>
                <a:latin typeface="TheSans Swisscom Light"/>
                <a:ea typeface="+mn-ea"/>
                <a:cs typeface="+mn-cs"/>
              </a:rPr>
              <a:t> CLI show command shows that path is for 20min no longer primary active but still as backup path inactive. </a:t>
            </a:r>
            <a:r>
              <a:rPr kumimoji="0" lang="en-US" sz="1350" b="1" i="0" u="none" strike="noStrike" kern="1200" cap="none" spc="0" normalizeH="0" baseline="0" noProof="0" dirty="0">
                <a:ln>
                  <a:noFill/>
                </a:ln>
                <a:solidFill>
                  <a:srgbClr val="FF0000"/>
                </a:solidFill>
                <a:effectLst/>
                <a:uLnTx/>
                <a:uFillTx/>
                <a:latin typeface="TheSans Swisscom Light"/>
                <a:ea typeface="+mn-ea"/>
                <a:cs typeface="+mn-cs"/>
              </a:rPr>
              <a:t>Output mislead network engineer to believe that path is still installed.</a:t>
            </a:r>
          </a:p>
        </p:txBody>
      </p:sp>
      <p:sp>
        <p:nvSpPr>
          <p:cNvPr id="16" name="Rectangle 15">
            <a:extLst>
              <a:ext uri="{FF2B5EF4-FFF2-40B4-BE49-F238E27FC236}">
                <a16:creationId xmlns:a16="http://schemas.microsoft.com/office/drawing/2014/main" id="{AB4CF674-59EF-DF02-1DAC-2E35F9D9BA83}"/>
              </a:ext>
            </a:extLst>
          </p:cNvPr>
          <p:cNvSpPr/>
          <p:nvPr/>
        </p:nvSpPr>
        <p:spPr>
          <a:xfrm>
            <a:off x="189857" y="1655573"/>
            <a:ext cx="5184094" cy="466281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show route table bgp.l3vpn.0 protocol </a:t>
            </a:r>
            <a:r>
              <a:rPr kumimoji="0" lang="en-US" sz="9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bgp</a:t>
            </a: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138.187.57.240/28 detail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60633:4101214024:138.187.57.240/28 (1 entry, 1 announced)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BGP    Preference: 170/-101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Route Distinguisher: 60633:4101214024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Next hop type: Indirect, Next hop index: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Address: 0x1a963a3c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Next-hop reference count: 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Source: 138.190.128.116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Protocol next hop: 138.187.57.5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Label operation: Push 83714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Label TTL action: prop-</a:t>
            </a:r>
            <a:r>
              <a:rPr kumimoji="0" lang="en-US" sz="9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ttl</a:t>
            </a:r>
            <a:endPar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Load balance label: Label 83714: None;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Indirect next hop: 0x2 no-forward INH Session ID: 0x0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                State: &lt;Delete Int Ext </a:t>
            </a:r>
            <a:r>
              <a:rPr kumimoji="0" lang="en-US" sz="900" b="0" i="0" u="none" strike="noStrike" kern="1200" cap="none" spc="0" normalizeH="0" baseline="0" noProof="0" dirty="0" err="1">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ProtectionPath</a:t>
            </a:r>
            <a:r>
              <a:rPr kumimoji="0" lang="en-US" sz="9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 </a:t>
            </a:r>
            <a:r>
              <a:rPr kumimoji="0" lang="en-US" sz="900" b="0" i="0" u="none" strike="noStrike" kern="1200" cap="none" spc="0" normalizeH="0" baseline="0" noProof="0" dirty="0" err="1">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ProtectionCand</a:t>
            </a:r>
            <a:r>
              <a:rPr kumimoji="0" lang="en-US" sz="9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Local AS: 64088.1116 Peer AS: 64088.1116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Age: 5:28       Metric: 805     Metric2: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Validation State: unverified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Resolving-AIGP: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Effective metric: 8 (IGP metric plus resolving AIGP)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Task: BGP_64088.1116.138.190.128.116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Announcement bits (1): 1-BMP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AS path: 60633 64088.5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Communities: 60633:204 60633:208 60633:1002 64497:4965 64499:13338 target:60633:1100006314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Accepted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                BMP: Pre: withdraw Station: DAISY_BMP_1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                BMP: Pre: withdraw Station: DAISY_BMP_2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BMP: Station: &lt;unassigned&gt;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Color: VPN Label: 83714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9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Localpref</a:t>
            </a: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100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Router ID: 138.190.128.116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Thread: </a:t>
            </a:r>
            <a:r>
              <a:rPr kumimoji="0" lang="en-US" sz="9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junos</a:t>
            </a: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-main</a:t>
            </a:r>
            <a:endParaRPr kumimoji="0" lang="de-CH"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endParaRPr>
          </a:p>
        </p:txBody>
      </p:sp>
      <p:pic>
        <p:nvPicPr>
          <p:cNvPr id="17" name="Graphic 16">
            <a:extLst>
              <a:ext uri="{FF2B5EF4-FFF2-40B4-BE49-F238E27FC236}">
                <a16:creationId xmlns:a16="http://schemas.microsoft.com/office/drawing/2014/main" id="{2DFFE5F3-98A9-B901-A816-EFFEF14A5B7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27808" y="1748939"/>
            <a:ext cx="525183" cy="525183"/>
          </a:xfrm>
          <a:prstGeom prst="rect">
            <a:avLst/>
          </a:prstGeom>
        </p:spPr>
      </p:pic>
      <p:sp>
        <p:nvSpPr>
          <p:cNvPr id="18" name="Rectangle 17">
            <a:extLst>
              <a:ext uri="{FF2B5EF4-FFF2-40B4-BE49-F238E27FC236}">
                <a16:creationId xmlns:a16="http://schemas.microsoft.com/office/drawing/2014/main" id="{556EC099-FD21-AE64-3C6C-987C8F12E609}"/>
              </a:ext>
            </a:extLst>
          </p:cNvPr>
          <p:cNvSpPr/>
          <p:nvPr/>
        </p:nvSpPr>
        <p:spPr>
          <a:xfrm>
            <a:off x="5058497" y="1655573"/>
            <a:ext cx="5184094" cy="480131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show route table bgp.l3vpn.0 protocol </a:t>
            </a:r>
            <a:r>
              <a:rPr kumimoji="0" lang="en-US" sz="9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bgp</a:t>
            </a: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138.187.57.240/28 detail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60633:4103214024:138.187.57.240/28 (3 entries, 1 announced)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*BGP    Preference: 170/-101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Route Distinguisher: 60633:4103214024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Next hop type: Indirect, Next hop index: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Address: 0x1526757c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Next-hop reference count: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Source: 138.187.57.3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Protocol next hop: 138.190.128.180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Label operation: Push 83118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Label TTL action: prop-</a:t>
            </a:r>
            <a:r>
              <a:rPr kumimoji="0" lang="en-US" sz="9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ttl</a:t>
            </a:r>
            <a:endPar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Load balance label: Label 83118: None;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Indirect next hop: 0x2 no-forward INH Session ID: 0x0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                State: &lt;Active Ext </a:t>
            </a:r>
            <a:r>
              <a:rPr kumimoji="0" lang="en-US" sz="900" b="0" i="0" u="none" strike="noStrike" kern="1200" cap="none" spc="0" normalizeH="0" baseline="0" noProof="0" dirty="0" err="1">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ProtectionPath</a:t>
            </a:r>
            <a:r>
              <a:rPr kumimoji="0" lang="en-US" sz="9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 </a:t>
            </a:r>
            <a:r>
              <a:rPr kumimoji="0" lang="en-US" sz="900" b="0" i="0" u="none" strike="noStrike" kern="1200" cap="none" spc="0" normalizeH="0" baseline="0" noProof="0" dirty="0" err="1">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ProtectionCand</a:t>
            </a:r>
            <a:r>
              <a:rPr kumimoji="0" lang="en-US" sz="9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Local AS: 64088.1116 Peer AS: 60633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Age: 14:29:45   Metric: 800     Metric2: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Validation State: unverified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Resolving-AIGP: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Effective metric: 8 (IGP metric plus resolving AIGP)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Task: BGP_60633.138.187.57.3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Announcement bits (2): 0-BGP_RT_Background 1-BMP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AS path: 60633 64088.1180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Communities: 60633:204 60633:208 60633:1001 60633:1111 64497:4965 64499:13338 target:60633:1100006314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Accepted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                BMP: Pre: advertise Station: DAISY_BMP_1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                BMP: Pre: advertise Station: DAISY_BMP_2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Color: VPN Label: 83118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9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Localpref</a:t>
            </a: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100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Router ID: 138.187.57.3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Thread: </a:t>
            </a:r>
            <a:r>
              <a:rPr kumimoji="0" lang="en-US" sz="9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junos</a:t>
            </a: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-main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endParaRPr>
          </a:p>
        </p:txBody>
      </p:sp>
    </p:spTree>
    <p:extLst>
      <p:ext uri="{BB962C8B-B14F-4D97-AF65-F5344CB8AC3E}">
        <p14:creationId xmlns:p14="http://schemas.microsoft.com/office/powerpoint/2010/main" val="15875014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32</a:t>
            </a:fld>
            <a:endParaRPr lang="de-CH" sz="1400" dirty="0"/>
          </a:p>
        </p:txBody>
      </p:sp>
      <p:sp>
        <p:nvSpPr>
          <p:cNvPr id="48" name="Title 1">
            <a:extLst>
              <a:ext uri="{FF2B5EF4-FFF2-40B4-BE49-F238E27FC236}">
                <a16:creationId xmlns:a16="http://schemas.microsoft.com/office/drawing/2014/main" id="{A48B1DB7-BCDC-5D18-F56D-8A1447F1B8BA}"/>
              </a:ext>
            </a:extLst>
          </p:cNvPr>
          <p:cNvSpPr>
            <a:spLocks noGrp="1"/>
          </p:cNvSpPr>
          <p:nvPr>
            <p:ph type="title"/>
          </p:nvPr>
        </p:nvSpPr>
        <p:spPr>
          <a:xfrm>
            <a:off x="838200" y="365125"/>
            <a:ext cx="10515600" cy="1325563"/>
          </a:xfrm>
        </p:spPr>
        <p:txBody>
          <a:bodyPr>
            <a:normAutofit/>
          </a:bodyPr>
          <a:lstStyle/>
          <a:p>
            <a:r>
              <a:rPr lang="en-US" sz="2800" b="1" dirty="0"/>
              <a:t>Postmortem, L3 VPN Pilot Migration - Voice Over IP</a:t>
            </a:r>
            <a:br>
              <a:rPr lang="en-GB" sz="3600" dirty="0"/>
            </a:br>
            <a:r>
              <a:rPr lang="en-GB" sz="2800" dirty="0">
                <a:solidFill>
                  <a:schemeClr val="bg1">
                    <a:lumMod val="65000"/>
                  </a:schemeClr>
                </a:solidFill>
              </a:rPr>
              <a:t>D</a:t>
            </a:r>
            <a:r>
              <a:rPr lang="en-US" sz="2800" dirty="0" err="1">
                <a:solidFill>
                  <a:schemeClr val="bg1">
                    <a:lumMod val="65000"/>
                  </a:schemeClr>
                </a:solidFill>
              </a:rPr>
              <a:t>ata</a:t>
            </a:r>
            <a:r>
              <a:rPr lang="en-US" sz="2800" dirty="0">
                <a:solidFill>
                  <a:schemeClr val="bg1">
                    <a:lumMod val="65000"/>
                  </a:schemeClr>
                </a:solidFill>
              </a:rPr>
              <a:t> collection timestamp drove to wrong conclusion</a:t>
            </a:r>
          </a:p>
        </p:txBody>
      </p:sp>
      <p:sp>
        <p:nvSpPr>
          <p:cNvPr id="2" name="Inhaltsplatzhalter 2">
            <a:extLst>
              <a:ext uri="{FF2B5EF4-FFF2-40B4-BE49-F238E27FC236}">
                <a16:creationId xmlns:a16="http://schemas.microsoft.com/office/drawing/2014/main" id="{9D61CFC8-455E-F3AD-F115-C08399D2FB3F}"/>
              </a:ext>
            </a:extLst>
          </p:cNvPr>
          <p:cNvSpPr txBox="1">
            <a:spLocks/>
          </p:cNvSpPr>
          <p:nvPr/>
        </p:nvSpPr>
        <p:spPr bwMode="black">
          <a:xfrm>
            <a:off x="9902952" y="1682496"/>
            <a:ext cx="1706865" cy="2720160"/>
          </a:xfrm>
          <a:prstGeom prst="rect">
            <a:avLst/>
          </a:prstGeom>
        </p:spPr>
        <p:txBody>
          <a:bodyPr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900"/>
              </a:spcBef>
              <a:spcAft>
                <a:spcPts val="900"/>
              </a:spcAft>
              <a:buClrTx/>
              <a:buSzTx/>
              <a:buFont typeface="Arial" panose="020B0604020202020204" pitchFamily="34" charset="0"/>
              <a:buNone/>
              <a:tabLst/>
              <a:defRPr/>
            </a:pPr>
            <a:r>
              <a:rPr kumimoji="0" lang="en-US" sz="1350" b="0" i="0" u="none" strike="noStrike" kern="1200" cap="none" spc="0" normalizeH="0" baseline="0" noProof="0" dirty="0">
                <a:ln>
                  <a:noFill/>
                </a:ln>
                <a:solidFill>
                  <a:srgbClr val="333333"/>
                </a:solidFill>
                <a:effectLst/>
                <a:uLnTx/>
                <a:uFillTx/>
                <a:latin typeface="TheSans Swisscom Light"/>
                <a:ea typeface="+mn-ea"/>
                <a:cs typeface="+mn-cs"/>
              </a:rPr>
              <a:t>Because BMP per-peer timestamp is optional, in the time series database ingestion, the data collection augmentation timestamp is used instead. </a:t>
            </a:r>
            <a:r>
              <a:rPr kumimoji="0" lang="en-US" sz="1350" b="1" i="0" u="none" strike="noStrike" kern="1200" cap="none" spc="0" normalizeH="0" baseline="0" noProof="0" dirty="0">
                <a:ln>
                  <a:noFill/>
                </a:ln>
                <a:solidFill>
                  <a:srgbClr val="FF0000"/>
                </a:solidFill>
                <a:effectLst/>
                <a:uLnTx/>
                <a:uFillTx/>
                <a:latin typeface="TheSans Swisscom Light"/>
                <a:ea typeface="+mn-ea"/>
                <a:cs typeface="+mn-cs"/>
              </a:rPr>
              <a:t>Leading to false conclusions when the state change was observed.</a:t>
            </a:r>
          </a:p>
        </p:txBody>
      </p:sp>
      <p:sp>
        <p:nvSpPr>
          <p:cNvPr id="3" name="Rectangle 2">
            <a:extLst>
              <a:ext uri="{FF2B5EF4-FFF2-40B4-BE49-F238E27FC236}">
                <a16:creationId xmlns:a16="http://schemas.microsoft.com/office/drawing/2014/main" id="{5C6F98D3-4061-4B0E-40E9-0238CE8D501C}"/>
              </a:ext>
            </a:extLst>
          </p:cNvPr>
          <p:cNvSpPr/>
          <p:nvPr/>
        </p:nvSpPr>
        <p:spPr>
          <a:xfrm>
            <a:off x="838200" y="1690688"/>
            <a:ext cx="3881504" cy="489364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 "timestamp": "Tue Apr 09 2024 23:34:21",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writer_id</a:t>
            </a: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"bew03bmp45c 20240220-1 (45ae4201)",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peer_ip</a:t>
            </a: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"138.190.128.117",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highlight>
                  <a:srgbClr val="00FFFF"/>
                </a:highlight>
                <a:uLnTx/>
                <a:uFillTx/>
                <a:latin typeface="Courier New" panose="02070309020205020404" pitchFamily="49" charset="0"/>
                <a:ea typeface="+mn-ea"/>
                <a:cs typeface="Courier New" panose="02070309020205020404" pitchFamily="49" charset="0"/>
              </a:rPr>
              <a:t>    "string": "Tue Apr 09 2024 23:52:34"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  "timestamp": "Tue Apr 09 2024 23:34:21",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writer_id</a:t>
            </a: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"bew03bmp45c 20240220-1 (45ae4201)",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peer_ip</a:t>
            </a: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"138.187.57.4",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highlight>
                  <a:srgbClr val="00FFFF"/>
                </a:highlight>
                <a:uLnTx/>
                <a:uFillTx/>
                <a:latin typeface="Courier New" panose="02070309020205020404" pitchFamily="49" charset="0"/>
                <a:ea typeface="+mn-ea"/>
                <a:cs typeface="Courier New" panose="02070309020205020404" pitchFamily="49" charset="0"/>
              </a:rPr>
              <a:t>    "string": "Tue Apr 09 2024 23:52:34"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  "timestamp": "Tue Apr 09 2024 23:34:21",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writer_id</a:t>
            </a: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"bew03bmp45c 20240220-1 (45ae4201)",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peer_ip</a:t>
            </a: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"138.187.57.3",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highlight>
                  <a:srgbClr val="00FFFF"/>
                </a:highlight>
                <a:uLnTx/>
                <a:uFillTx/>
                <a:latin typeface="Courier New" panose="02070309020205020404" pitchFamily="49" charset="0"/>
                <a:ea typeface="+mn-ea"/>
                <a:cs typeface="Courier New" panose="02070309020205020404" pitchFamily="49" charset="0"/>
              </a:rPr>
              <a:t>    "string": "Tue Apr 09 2024 23:52:34"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 "timestamp": "Tue Apr 09 2024 23:34:21",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writer_id</a:t>
            </a: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"bew03bmp45c 20240220-1 (45ae4201)",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peer_ip</a:t>
            </a: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"138.190.128.117",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highlight>
                  <a:srgbClr val="00FFFF"/>
                </a:highlight>
                <a:uLnTx/>
                <a:uFillTx/>
                <a:latin typeface="Courier New" panose="02070309020205020404" pitchFamily="49" charset="0"/>
                <a:ea typeface="+mn-ea"/>
                <a:cs typeface="Courier New" panose="02070309020205020404" pitchFamily="49" charset="0"/>
              </a:rPr>
              <a:t>    "string": "Wed Apr 10 2024 01:04:00"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  "timestamp": "Tue Apr 09 2024 23:34:21",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writer_id</a:t>
            </a: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"zoi03bmp45c 20240220-1 (45ae4201)",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peer_ip</a:t>
            </a: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"138.187.57.3",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highlight>
                  <a:srgbClr val="00FFFF"/>
                </a:highlight>
                <a:uLnTx/>
                <a:uFillTx/>
                <a:latin typeface="Courier New" panose="02070309020205020404" pitchFamily="49" charset="0"/>
                <a:ea typeface="+mn-ea"/>
                <a:cs typeface="Courier New" panose="02070309020205020404" pitchFamily="49" charset="0"/>
              </a:rPr>
              <a:t>    "string": "Tue Apr 09 2024 23:54:09"</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  "timestamp": "Tue Apr 09 2024 23:34:21",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writer_id</a:t>
            </a: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"zoi03bmp45c 20240220-1 (45ae4201)",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peer_ip</a:t>
            </a: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"138.187.57.4",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highlight>
                  <a:srgbClr val="00FFFF"/>
                </a:highlight>
                <a:uLnTx/>
                <a:uFillTx/>
                <a:latin typeface="Courier New" panose="02070309020205020404" pitchFamily="49" charset="0"/>
                <a:ea typeface="+mn-ea"/>
                <a:cs typeface="Courier New" panose="02070309020205020404" pitchFamily="49" charset="0"/>
              </a:rPr>
              <a:t>    "string": "Tue Apr 09 2024 23:54:17"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  "timestamp": "Tue Apr 09 2024 23:34:21",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writer_id</a:t>
            </a: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"zoi03bmp45c 20240220-1 (45ae4201)",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peer_ip</a:t>
            </a: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"138.190.128.117",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highlight>
                  <a:srgbClr val="00FFFF"/>
                </a:highlight>
                <a:uLnTx/>
                <a:uFillTx/>
                <a:latin typeface="Courier New" panose="02070309020205020404" pitchFamily="49" charset="0"/>
                <a:ea typeface="+mn-ea"/>
                <a:cs typeface="Courier New" panose="02070309020205020404" pitchFamily="49" charset="0"/>
              </a:rPr>
              <a:t>    "string": "Tue Apr 09 2024 23:54:24"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 "timestamp": "Tue Apr 09 2024 23:34:21",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writer_id</a:t>
            </a: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"zoi03bmp45c 20240220-1 (45ae4201)",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peer_ip</a:t>
            </a: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"138.190.128.117",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highlight>
                  <a:srgbClr val="00FFFF"/>
                </a:highlight>
                <a:uLnTx/>
                <a:uFillTx/>
                <a:latin typeface="Courier New" panose="02070309020205020404" pitchFamily="49" charset="0"/>
                <a:ea typeface="+mn-ea"/>
                <a:cs typeface="Courier New" panose="02070309020205020404" pitchFamily="49" charset="0"/>
              </a:rPr>
              <a:t>    "string": "Wed Apr 10 2024 00:54:51"</a:t>
            </a:r>
            <a:endParaRPr kumimoji="0" lang="de-CH" sz="800" b="0" i="0" u="none" strike="noStrike" kern="1200" cap="none" spc="0" normalizeH="0" baseline="0" noProof="0" dirty="0">
              <a:ln>
                <a:noFill/>
              </a:ln>
              <a:solidFill>
                <a:srgbClr val="333333"/>
              </a:solidFill>
              <a:effectLst/>
              <a:highlight>
                <a:srgbClr val="00FFFF"/>
              </a:highlight>
              <a:uLnTx/>
              <a:uFillTx/>
              <a:latin typeface="Courier New" panose="02070309020205020404" pitchFamily="49" charset="0"/>
              <a:ea typeface="+mn-ea"/>
              <a:cs typeface="Courier New" panose="02070309020205020404" pitchFamily="49" charset="0"/>
            </a:endParaRPr>
          </a:p>
        </p:txBody>
      </p:sp>
      <p:sp>
        <p:nvSpPr>
          <p:cNvPr id="7" name="Rectangle 6">
            <a:extLst>
              <a:ext uri="{FF2B5EF4-FFF2-40B4-BE49-F238E27FC236}">
                <a16:creationId xmlns:a16="http://schemas.microsoft.com/office/drawing/2014/main" id="{DF19F707-B2A2-2A16-6A03-E73BE59795EE}"/>
              </a:ext>
            </a:extLst>
          </p:cNvPr>
          <p:cNvSpPr/>
          <p:nvPr/>
        </p:nvSpPr>
        <p:spPr>
          <a:xfrm>
            <a:off x="4809038" y="1695677"/>
            <a:ext cx="3881504" cy="17543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333333"/>
                </a:solidFill>
                <a:effectLst/>
                <a:highlight>
                  <a:srgbClr val="FFFF00"/>
                </a:highlight>
                <a:uLnTx/>
                <a:uFillTx/>
                <a:latin typeface="TheSans Swisscom Light"/>
                <a:ea typeface="+mn-ea"/>
                <a:cs typeface="Courier New" panose="02070309020205020404" pitchFamily="49" charset="0"/>
              </a:rPr>
              <a:t>The yellow marked timestamp shows the optional BMP per-peer header observation timestamp.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33333"/>
              </a:solidFill>
              <a:effectLst/>
              <a:highlight>
                <a:srgbClr val="FFFF00"/>
              </a:highlight>
              <a:uLnTx/>
              <a:uFillTx/>
              <a:latin typeface="TheSans Swisscom Light"/>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333333"/>
                </a:solidFill>
                <a:effectLst/>
                <a:highlight>
                  <a:srgbClr val="00FFFF"/>
                </a:highlight>
                <a:uLnTx/>
                <a:uFillTx/>
                <a:latin typeface="TheSans Swisscom Light"/>
                <a:ea typeface="+mn-ea"/>
                <a:cs typeface="Courier New" panose="02070309020205020404" pitchFamily="49" charset="0"/>
              </a:rPr>
              <a:t>The blue marked timestamp shows the timestamp being augmented on the BMP data collection and </a:t>
            </a:r>
            <a:r>
              <a:rPr kumimoji="0" lang="en-US" sz="1350" b="1" i="0" u="none" strike="noStrike" kern="1200" cap="none" spc="0" normalizeH="0" baseline="0" noProof="0" dirty="0">
                <a:ln>
                  <a:noFill/>
                </a:ln>
                <a:solidFill>
                  <a:srgbClr val="FF0000"/>
                </a:solidFill>
                <a:effectLst/>
                <a:highlight>
                  <a:srgbClr val="00FFFF"/>
                </a:highlight>
                <a:uLnTx/>
                <a:uFillTx/>
                <a:latin typeface="TheSans Swisscom Light"/>
                <a:ea typeface="+mn-ea"/>
                <a:cs typeface="Courier New" panose="02070309020205020404" pitchFamily="49" charset="0"/>
              </a:rPr>
              <a:t>being used for the time series database. </a:t>
            </a:r>
            <a:endParaRPr kumimoji="0" lang="de-CH" sz="1350" b="1" i="0" u="none" strike="noStrike" kern="1200" cap="none" spc="0" normalizeH="0" baseline="0" noProof="0" dirty="0">
              <a:ln>
                <a:noFill/>
              </a:ln>
              <a:solidFill>
                <a:srgbClr val="FF0000"/>
              </a:solidFill>
              <a:effectLst/>
              <a:highlight>
                <a:srgbClr val="00FFFF"/>
              </a:highlight>
              <a:uLnTx/>
              <a:uFillTx/>
              <a:latin typeface="TheSans Swisscom Light"/>
              <a:ea typeface="+mn-ea"/>
              <a:cs typeface="Courier New" panose="02070309020205020404" pitchFamily="49" charset="0"/>
            </a:endParaRPr>
          </a:p>
        </p:txBody>
      </p:sp>
      <p:pic>
        <p:nvPicPr>
          <p:cNvPr id="8" name="Graphic 7">
            <a:extLst>
              <a:ext uri="{FF2B5EF4-FFF2-40B4-BE49-F238E27FC236}">
                <a16:creationId xmlns:a16="http://schemas.microsoft.com/office/drawing/2014/main" id="{8A7921E7-2525-34FB-6841-B5F01DECFE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92916" y="1714589"/>
            <a:ext cx="525183" cy="525183"/>
          </a:xfrm>
          <a:prstGeom prst="rect">
            <a:avLst/>
          </a:prstGeom>
        </p:spPr>
      </p:pic>
    </p:spTree>
    <p:extLst>
      <p:ext uri="{BB962C8B-B14F-4D97-AF65-F5344CB8AC3E}">
        <p14:creationId xmlns:p14="http://schemas.microsoft.com/office/powerpoint/2010/main" val="20060874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33</a:t>
            </a:fld>
            <a:endParaRPr lang="de-CH" sz="1400" dirty="0"/>
          </a:p>
        </p:txBody>
      </p:sp>
      <p:sp>
        <p:nvSpPr>
          <p:cNvPr id="48" name="Title 1">
            <a:extLst>
              <a:ext uri="{FF2B5EF4-FFF2-40B4-BE49-F238E27FC236}">
                <a16:creationId xmlns:a16="http://schemas.microsoft.com/office/drawing/2014/main" id="{A48B1DB7-BCDC-5D18-F56D-8A1447F1B8BA}"/>
              </a:ext>
            </a:extLst>
          </p:cNvPr>
          <p:cNvSpPr>
            <a:spLocks noGrp="1"/>
          </p:cNvSpPr>
          <p:nvPr>
            <p:ph type="title"/>
          </p:nvPr>
        </p:nvSpPr>
        <p:spPr>
          <a:xfrm>
            <a:off x="838200" y="365125"/>
            <a:ext cx="10515600" cy="1325563"/>
          </a:xfrm>
        </p:spPr>
        <p:txBody>
          <a:bodyPr>
            <a:normAutofit/>
          </a:bodyPr>
          <a:lstStyle/>
          <a:p>
            <a:r>
              <a:rPr lang="en-US" sz="2800" b="1" dirty="0"/>
              <a:t>Postmortem, L3 VPN Pilot Migration - Voice Over IP</a:t>
            </a:r>
            <a:br>
              <a:rPr lang="en-GB" sz="3600" dirty="0"/>
            </a:br>
            <a:r>
              <a:rPr lang="en-US" sz="2800" b="0" dirty="0">
                <a:solidFill>
                  <a:schemeClr val="bg1">
                    <a:lumMod val="65000"/>
                  </a:schemeClr>
                </a:solidFill>
              </a:rPr>
              <a:t>Route-Reflector Peering and L3 VPN Traffic View</a:t>
            </a:r>
            <a:endParaRPr lang="en-US" sz="2700" dirty="0">
              <a:solidFill>
                <a:schemeClr val="bg2">
                  <a:lumMod val="75000"/>
                </a:schemeClr>
              </a:solidFill>
            </a:endParaRPr>
          </a:p>
        </p:txBody>
      </p:sp>
      <p:sp>
        <p:nvSpPr>
          <p:cNvPr id="5" name="Inhaltsplatzhalter 2">
            <a:extLst>
              <a:ext uri="{FF2B5EF4-FFF2-40B4-BE49-F238E27FC236}">
                <a16:creationId xmlns:a16="http://schemas.microsoft.com/office/drawing/2014/main" id="{477E3269-AE0B-75EF-0438-609ED261D5F5}"/>
              </a:ext>
            </a:extLst>
          </p:cNvPr>
          <p:cNvSpPr txBox="1">
            <a:spLocks/>
          </p:cNvSpPr>
          <p:nvPr/>
        </p:nvSpPr>
        <p:spPr bwMode="black">
          <a:xfrm>
            <a:off x="9900281" y="1681163"/>
            <a:ext cx="1824993" cy="3153997"/>
          </a:xfrm>
          <a:prstGeom prst="rect">
            <a:avLst/>
          </a:prstGeom>
        </p:spPr>
        <p:txBody>
          <a:bodyPr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900"/>
              </a:spcBef>
              <a:spcAft>
                <a:spcPts val="900"/>
              </a:spcAft>
              <a:buClrTx/>
              <a:buSzTx/>
              <a:buFont typeface="Arial" panose="020B0604020202020204" pitchFamily="34" charset="0"/>
              <a:buNone/>
              <a:tabLst/>
              <a:defRPr/>
            </a:pPr>
            <a:r>
              <a:rPr kumimoji="0" lang="en-US" sz="1350" b="0" i="0" u="none" strike="noStrike" kern="1200" cap="none" spc="0" normalizeH="0" baseline="0" noProof="0" dirty="0">
                <a:ln>
                  <a:noFill/>
                </a:ln>
                <a:solidFill>
                  <a:srgbClr val="333333"/>
                </a:solidFill>
                <a:effectLst/>
                <a:uLnTx/>
                <a:uFillTx/>
                <a:latin typeface="TheSans Swisscom Light"/>
                <a:ea typeface="+mn-ea"/>
                <a:cs typeface="+mn-cs"/>
              </a:rPr>
              <a:t>IPFIX configured on PE </a:t>
            </a:r>
            <a:r>
              <a:rPr kumimoji="0" lang="en-US" sz="1350" b="1" i="0" u="none" strike="noStrike" kern="1200" cap="none" spc="0" normalizeH="0" baseline="0" noProof="0" dirty="0">
                <a:ln>
                  <a:noFill/>
                </a:ln>
                <a:solidFill>
                  <a:srgbClr val="FF0000"/>
                </a:solidFill>
                <a:effectLst/>
                <a:uLnTx/>
                <a:uFillTx/>
                <a:latin typeface="TheSans Swisscom Light"/>
                <a:ea typeface="+mn-ea"/>
                <a:cs typeface="+mn-cs"/>
              </a:rPr>
              <a:t>but not on involved MPLS Inter-AS option B ASBRs </a:t>
            </a:r>
            <a:r>
              <a:rPr kumimoji="0" lang="en-US" sz="1400" b="1" i="0" u="none" strike="noStrike" kern="1200" cap="none" spc="0" normalizeH="0" baseline="0" noProof="0" dirty="0">
                <a:ln>
                  <a:noFill/>
                </a:ln>
                <a:solidFill>
                  <a:srgbClr val="FF0000"/>
                </a:solidFill>
                <a:effectLst/>
                <a:uLnTx/>
                <a:uFillTx/>
                <a:latin typeface="TheSans Swisscom Light"/>
                <a:ea typeface="+mn-ea"/>
                <a:cs typeface="+mn-cs"/>
              </a:rPr>
              <a:t>due to PR1567039</a:t>
            </a:r>
            <a:r>
              <a:rPr kumimoji="0" lang="en-US" sz="1350" b="1" i="0" u="none" strike="noStrike" kern="1200" cap="none" spc="0" normalizeH="0" baseline="0" noProof="0" dirty="0">
                <a:ln>
                  <a:noFill/>
                </a:ln>
                <a:solidFill>
                  <a:srgbClr val="FF0000"/>
                </a:solidFill>
                <a:effectLst/>
                <a:uLnTx/>
                <a:uFillTx/>
                <a:latin typeface="TheSans Swisscom Light"/>
                <a:ea typeface="+mn-ea"/>
                <a:cs typeface="+mn-cs"/>
              </a:rPr>
              <a:t>.</a:t>
            </a:r>
          </a:p>
          <a:p>
            <a:pPr marL="0" marR="0" lvl="0" indent="0" algn="l" defTabSz="914400" rtl="0" eaLnBrk="1" fontAlgn="auto" latinLnBrk="0" hangingPunct="1">
              <a:lnSpc>
                <a:spcPct val="110000"/>
              </a:lnSpc>
              <a:spcBef>
                <a:spcPts val="900"/>
              </a:spcBef>
              <a:spcAft>
                <a:spcPts val="900"/>
              </a:spcAft>
              <a:buClrTx/>
              <a:buSzTx/>
              <a:buFont typeface="Arial" panose="020B0604020202020204" pitchFamily="34" charset="0"/>
              <a:buNone/>
              <a:tabLst/>
              <a:defRPr/>
            </a:pPr>
            <a:r>
              <a:rPr kumimoji="0" lang="en-US" sz="1350" b="0" i="0" u="none" strike="noStrike" kern="1200" cap="none" spc="0" normalizeH="0" baseline="0" noProof="0" dirty="0">
                <a:ln>
                  <a:noFill/>
                </a:ln>
                <a:solidFill>
                  <a:srgbClr val="333333"/>
                </a:solidFill>
                <a:effectLst/>
                <a:uLnTx/>
                <a:uFillTx/>
                <a:latin typeface="TheSans Swisscom Light"/>
                <a:ea typeface="+mn-ea"/>
                <a:cs typeface="+mn-cs"/>
              </a:rPr>
              <a:t>BMP ADJ-RIB In pre-policy on BGP VPNv4 /6 on MPLS PE's. BMP ADJ-RIB In pre-policy on BGP VPNv4 /6 on Route Reflectors and BMP ADJ-RIB In pre-policy and ADJ-RIB Out post-policy on Inter-AS Option B ASBR.</a:t>
            </a:r>
          </a:p>
          <a:p>
            <a:pPr marL="0" marR="0" lvl="0" indent="0" algn="l" defTabSz="914400" rtl="0" eaLnBrk="1" fontAlgn="auto" latinLnBrk="0" hangingPunct="1">
              <a:lnSpc>
                <a:spcPct val="110000"/>
              </a:lnSpc>
              <a:spcBef>
                <a:spcPts val="900"/>
              </a:spcBef>
              <a:spcAft>
                <a:spcPts val="900"/>
              </a:spcAft>
              <a:buClrTx/>
              <a:buSzTx/>
              <a:buFont typeface="Arial" panose="020B0604020202020204" pitchFamily="34" charset="0"/>
              <a:buNone/>
              <a:tabLst/>
              <a:defRPr/>
            </a:pPr>
            <a:r>
              <a:rPr kumimoji="0" lang="en-US" sz="1350" b="0" i="0" u="none" strike="noStrike" kern="1200" cap="none" spc="0" normalizeH="0" baseline="0" noProof="0" dirty="0">
                <a:ln>
                  <a:noFill/>
                </a:ln>
                <a:solidFill>
                  <a:srgbClr val="333333"/>
                </a:solidFill>
                <a:effectLst/>
                <a:uLnTx/>
                <a:uFillTx/>
                <a:latin typeface="TheSans Swisscom Light"/>
                <a:ea typeface="+mn-ea"/>
                <a:cs typeface="+mn-cs"/>
              </a:rPr>
              <a:t>YANG Push on most nodes but not relevant for this use case.</a:t>
            </a:r>
          </a:p>
        </p:txBody>
      </p:sp>
      <p:pic>
        <p:nvPicPr>
          <p:cNvPr id="8" name="Grafik 8">
            <a:extLst>
              <a:ext uri="{FF2B5EF4-FFF2-40B4-BE49-F238E27FC236}">
                <a16:creationId xmlns:a16="http://schemas.microsoft.com/office/drawing/2014/main" id="{54154485-B928-B492-B0BF-0F2B48285B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79124" y="3058389"/>
            <a:ext cx="409069" cy="409069"/>
          </a:xfrm>
          <a:prstGeom prst="rect">
            <a:avLst/>
          </a:prstGeom>
        </p:spPr>
      </p:pic>
      <p:pic>
        <p:nvPicPr>
          <p:cNvPr id="9" name="Graphic 8">
            <a:extLst>
              <a:ext uri="{FF2B5EF4-FFF2-40B4-BE49-F238E27FC236}">
                <a16:creationId xmlns:a16="http://schemas.microsoft.com/office/drawing/2014/main" id="{2B0ED05A-090F-1833-44DF-BB03C2D980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79124" y="5580908"/>
            <a:ext cx="410400" cy="410400"/>
          </a:xfrm>
          <a:prstGeom prst="rect">
            <a:avLst/>
          </a:prstGeom>
        </p:spPr>
      </p:pic>
      <p:sp>
        <p:nvSpPr>
          <p:cNvPr id="10" name="Rectangle 9">
            <a:extLst>
              <a:ext uri="{FF2B5EF4-FFF2-40B4-BE49-F238E27FC236}">
                <a16:creationId xmlns:a16="http://schemas.microsoft.com/office/drawing/2014/main" id="{D5BF30A0-2EDE-D753-5071-EAC623851B2A}"/>
              </a:ext>
            </a:extLst>
          </p:cNvPr>
          <p:cNvSpPr/>
          <p:nvPr/>
        </p:nvSpPr>
        <p:spPr>
          <a:xfrm>
            <a:off x="2562225" y="3837023"/>
            <a:ext cx="3659921"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3333"/>
                </a:solidFill>
                <a:effectLst/>
                <a:uLnTx/>
                <a:uFillTx/>
                <a:latin typeface="TheSans Swisscom Light"/>
                <a:ea typeface="+mn-ea"/>
                <a:cs typeface="+mn-cs"/>
              </a:rPr>
              <a:t>BMP Peering Statistics on Route Reflectors</a:t>
            </a:r>
          </a:p>
        </p:txBody>
      </p:sp>
      <p:pic>
        <p:nvPicPr>
          <p:cNvPr id="11" name="Graphic 10">
            <a:extLst>
              <a:ext uri="{FF2B5EF4-FFF2-40B4-BE49-F238E27FC236}">
                <a16:creationId xmlns:a16="http://schemas.microsoft.com/office/drawing/2014/main" id="{A016D5FB-2A70-8FB0-B62D-016BEC79DF4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92916" y="1714589"/>
            <a:ext cx="525183" cy="525183"/>
          </a:xfrm>
          <a:prstGeom prst="rect">
            <a:avLst/>
          </a:prstGeom>
        </p:spPr>
      </p:pic>
      <p:pic>
        <p:nvPicPr>
          <p:cNvPr id="12" name="Picture 11">
            <a:extLst>
              <a:ext uri="{FF2B5EF4-FFF2-40B4-BE49-F238E27FC236}">
                <a16:creationId xmlns:a16="http://schemas.microsoft.com/office/drawing/2014/main" id="{53FBDF35-349F-4A69-857C-9D3F5A1A82DE}"/>
              </a:ext>
            </a:extLst>
          </p:cNvPr>
          <p:cNvPicPr>
            <a:picLocks noChangeAspect="1"/>
          </p:cNvPicPr>
          <p:nvPr/>
        </p:nvPicPr>
        <p:blipFill>
          <a:blip r:embed="rId9"/>
          <a:stretch>
            <a:fillRect/>
          </a:stretch>
        </p:blipFill>
        <p:spPr>
          <a:xfrm>
            <a:off x="2666304" y="1714589"/>
            <a:ext cx="3555842" cy="2000161"/>
          </a:xfrm>
          <a:prstGeom prst="rect">
            <a:avLst/>
          </a:prstGeom>
        </p:spPr>
      </p:pic>
      <p:sp>
        <p:nvSpPr>
          <p:cNvPr id="13" name="Rectangle 12">
            <a:extLst>
              <a:ext uri="{FF2B5EF4-FFF2-40B4-BE49-F238E27FC236}">
                <a16:creationId xmlns:a16="http://schemas.microsoft.com/office/drawing/2014/main" id="{BB63D1CC-F8AF-E563-C0E8-E96F4B90A8F1}"/>
              </a:ext>
            </a:extLst>
          </p:cNvPr>
          <p:cNvSpPr/>
          <p:nvPr/>
        </p:nvSpPr>
        <p:spPr>
          <a:xfrm>
            <a:off x="942278" y="6260357"/>
            <a:ext cx="7411145"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3333"/>
                </a:solidFill>
                <a:effectLst/>
                <a:uLnTx/>
                <a:uFillTx/>
                <a:latin typeface="TheSans Swisscom Light"/>
                <a:ea typeface="+mn-ea"/>
                <a:cs typeface="+mn-cs"/>
              </a:rPr>
              <a:t>Traffic to Voice over IP Service on affected L3 VPN</a:t>
            </a:r>
          </a:p>
        </p:txBody>
      </p:sp>
      <p:pic>
        <p:nvPicPr>
          <p:cNvPr id="14" name="Picture 13">
            <a:extLst>
              <a:ext uri="{FF2B5EF4-FFF2-40B4-BE49-F238E27FC236}">
                <a16:creationId xmlns:a16="http://schemas.microsoft.com/office/drawing/2014/main" id="{BD2E6EE8-E200-90CF-5E2F-040788DDDF24}"/>
              </a:ext>
            </a:extLst>
          </p:cNvPr>
          <p:cNvPicPr>
            <a:picLocks noChangeAspect="1"/>
          </p:cNvPicPr>
          <p:nvPr/>
        </p:nvPicPr>
        <p:blipFill>
          <a:blip r:embed="rId10"/>
          <a:stretch>
            <a:fillRect/>
          </a:stretch>
        </p:blipFill>
        <p:spPr>
          <a:xfrm>
            <a:off x="942279" y="4337683"/>
            <a:ext cx="7411146" cy="1830782"/>
          </a:xfrm>
          <a:prstGeom prst="rect">
            <a:avLst/>
          </a:prstGeom>
        </p:spPr>
      </p:pic>
    </p:spTree>
    <p:extLst>
      <p:ext uri="{BB962C8B-B14F-4D97-AF65-F5344CB8AC3E}">
        <p14:creationId xmlns:p14="http://schemas.microsoft.com/office/powerpoint/2010/main" val="12653676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34</a:t>
            </a:fld>
            <a:endParaRPr lang="de-CH" sz="1400" dirty="0"/>
          </a:p>
        </p:txBody>
      </p:sp>
      <p:sp>
        <p:nvSpPr>
          <p:cNvPr id="48" name="Title 1">
            <a:extLst>
              <a:ext uri="{FF2B5EF4-FFF2-40B4-BE49-F238E27FC236}">
                <a16:creationId xmlns:a16="http://schemas.microsoft.com/office/drawing/2014/main" id="{A48B1DB7-BCDC-5D18-F56D-8A1447F1B8BA}"/>
              </a:ext>
            </a:extLst>
          </p:cNvPr>
          <p:cNvSpPr>
            <a:spLocks noGrp="1"/>
          </p:cNvSpPr>
          <p:nvPr>
            <p:ph type="title"/>
          </p:nvPr>
        </p:nvSpPr>
        <p:spPr>
          <a:xfrm>
            <a:off x="838200" y="365125"/>
            <a:ext cx="10515600" cy="1325563"/>
          </a:xfrm>
        </p:spPr>
        <p:txBody>
          <a:bodyPr>
            <a:normAutofit/>
          </a:bodyPr>
          <a:lstStyle/>
          <a:p>
            <a:r>
              <a:rPr lang="en-US" sz="2800" b="1" dirty="0"/>
              <a:t>Postmortem, L3 VPN Pilot Migration - Voice Over IP</a:t>
            </a:r>
            <a:br>
              <a:rPr lang="en-GB" sz="3600" dirty="0"/>
            </a:br>
            <a:r>
              <a:rPr lang="en-US" sz="2800" b="0" dirty="0">
                <a:solidFill>
                  <a:schemeClr val="bg1">
                    <a:lumMod val="65000"/>
                  </a:schemeClr>
                </a:solidFill>
              </a:rPr>
              <a:t>64497:4965 - Anomaly Detection - </a:t>
            </a:r>
            <a:r>
              <a:rPr lang="en-US" sz="2800" dirty="0">
                <a:solidFill>
                  <a:srgbClr val="FF0000"/>
                </a:solidFill>
              </a:rPr>
              <a:t>Live</a:t>
            </a:r>
            <a:endParaRPr lang="en-US" sz="2700" dirty="0">
              <a:solidFill>
                <a:srgbClr val="FF0000"/>
              </a:solidFill>
            </a:endParaRPr>
          </a:p>
        </p:txBody>
      </p:sp>
      <p:sp>
        <p:nvSpPr>
          <p:cNvPr id="8" name="Rectangle 7">
            <a:extLst>
              <a:ext uri="{FF2B5EF4-FFF2-40B4-BE49-F238E27FC236}">
                <a16:creationId xmlns:a16="http://schemas.microsoft.com/office/drawing/2014/main" id="{B33E2DBB-1A1B-01BA-4800-C20DF81677B7}"/>
              </a:ext>
            </a:extLst>
          </p:cNvPr>
          <p:cNvSpPr/>
          <p:nvPr/>
        </p:nvSpPr>
        <p:spPr>
          <a:xfrm>
            <a:off x="431214" y="6403597"/>
            <a:ext cx="7015028" cy="338554"/>
          </a:xfrm>
          <a:prstGeom prst="rect">
            <a:avLst/>
          </a:prstGeom>
        </p:spPr>
        <p:txBody>
          <a:bodyPr wrap="square">
            <a:spAutoFit/>
          </a:bodyPr>
          <a:lstStyle/>
          <a:p>
            <a:pPr algn="ctr"/>
            <a:r>
              <a:rPr kumimoji="0" lang="en-US" sz="1600" b="1" i="0" u="none" strike="noStrike" kern="1200" cap="none" spc="0" normalizeH="0" baseline="0" noProof="0" dirty="0">
                <a:ln>
                  <a:noFill/>
                </a:ln>
                <a:solidFill>
                  <a:srgbClr val="333333"/>
                </a:solidFill>
                <a:effectLst/>
                <a:uLnTx/>
                <a:uFillTx/>
                <a:latin typeface="TheSans Swisscom Light"/>
                <a:ea typeface="+mn-ea"/>
                <a:cs typeface="+mn-cs"/>
              </a:rPr>
              <a:t>Cosmos Bright Lights Anomaly Detection –  64497:4965</a:t>
            </a:r>
            <a:endParaRPr lang="de-CH" sz="1500" b="1" dirty="0"/>
          </a:p>
        </p:txBody>
      </p:sp>
      <p:pic>
        <p:nvPicPr>
          <p:cNvPr id="5" name="Picture 4">
            <a:extLst>
              <a:ext uri="{FF2B5EF4-FFF2-40B4-BE49-F238E27FC236}">
                <a16:creationId xmlns:a16="http://schemas.microsoft.com/office/drawing/2014/main" id="{CE037323-F485-1F7D-6F0A-B55000018911}"/>
              </a:ext>
            </a:extLst>
          </p:cNvPr>
          <p:cNvPicPr>
            <a:picLocks noChangeAspect="1"/>
          </p:cNvPicPr>
          <p:nvPr/>
        </p:nvPicPr>
        <p:blipFill>
          <a:blip r:embed="rId3"/>
          <a:stretch>
            <a:fillRect/>
          </a:stretch>
        </p:blipFill>
        <p:spPr>
          <a:xfrm>
            <a:off x="916428" y="1511331"/>
            <a:ext cx="6529814" cy="4815530"/>
          </a:xfrm>
          <a:prstGeom prst="rect">
            <a:avLst/>
          </a:prstGeom>
        </p:spPr>
      </p:pic>
      <p:cxnSp>
        <p:nvCxnSpPr>
          <p:cNvPr id="17" name="Straight Connector 16">
            <a:extLst>
              <a:ext uri="{FF2B5EF4-FFF2-40B4-BE49-F238E27FC236}">
                <a16:creationId xmlns:a16="http://schemas.microsoft.com/office/drawing/2014/main" id="{2E8596CB-E477-3593-DC09-8C18E2574B2C}"/>
              </a:ext>
            </a:extLst>
          </p:cNvPr>
          <p:cNvCxnSpPr>
            <a:cxnSpLocks/>
          </p:cNvCxnSpPr>
          <p:nvPr/>
        </p:nvCxnSpPr>
        <p:spPr bwMode="gray">
          <a:xfrm>
            <a:off x="1607722" y="1939448"/>
            <a:ext cx="0" cy="4117987"/>
          </a:xfrm>
          <a:prstGeom prst="line">
            <a:avLst/>
          </a:prstGeom>
          <a:ln w="25400">
            <a:solidFill>
              <a:srgbClr val="FF0000">
                <a:alpha val="50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B1A7D75-0453-EA57-77A7-8B93DC299BFC}"/>
              </a:ext>
            </a:extLst>
          </p:cNvPr>
          <p:cNvCxnSpPr>
            <a:cxnSpLocks/>
          </p:cNvCxnSpPr>
          <p:nvPr/>
        </p:nvCxnSpPr>
        <p:spPr bwMode="gray">
          <a:xfrm>
            <a:off x="5495360" y="1939448"/>
            <a:ext cx="0" cy="4117987"/>
          </a:xfrm>
          <a:prstGeom prst="line">
            <a:avLst/>
          </a:prstGeom>
          <a:ln w="25400">
            <a:solidFill>
              <a:srgbClr val="FF0000">
                <a:alpha val="50000"/>
              </a:srgbClr>
            </a:solidFill>
            <a:prstDash val="sysDot"/>
          </a:ln>
        </p:spPr>
        <p:style>
          <a:lnRef idx="1">
            <a:schemeClr val="accent1"/>
          </a:lnRef>
          <a:fillRef idx="0">
            <a:schemeClr val="accent1"/>
          </a:fillRef>
          <a:effectRef idx="0">
            <a:schemeClr val="accent1"/>
          </a:effectRef>
          <a:fontRef idx="minor">
            <a:schemeClr val="tx1"/>
          </a:fontRef>
        </p:style>
      </p:cxnSp>
      <p:sp>
        <p:nvSpPr>
          <p:cNvPr id="19" name="Inhaltsplatzhalter 2">
            <a:extLst>
              <a:ext uri="{FF2B5EF4-FFF2-40B4-BE49-F238E27FC236}">
                <a16:creationId xmlns:a16="http://schemas.microsoft.com/office/drawing/2014/main" id="{C0B0B358-F380-1685-54B2-28156DD8C58B}"/>
              </a:ext>
            </a:extLst>
          </p:cNvPr>
          <p:cNvSpPr txBox="1">
            <a:spLocks/>
          </p:cNvSpPr>
          <p:nvPr/>
        </p:nvSpPr>
        <p:spPr bwMode="black">
          <a:xfrm>
            <a:off x="9222114" y="1565140"/>
            <a:ext cx="2802335" cy="5120799"/>
          </a:xfrm>
          <a:prstGeom prst="rect">
            <a:avLst/>
          </a:prstGeom>
        </p:spPr>
        <p:txBody>
          <a:bodyPr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900"/>
              </a:spcBef>
              <a:spcAft>
                <a:spcPts val="900"/>
              </a:spcAft>
              <a:buClrTx/>
              <a:buSzTx/>
              <a:buFont typeface="Arial" panose="020B0604020202020204" pitchFamily="34" charset="0"/>
              <a:buNone/>
              <a:tabLst/>
              <a:defRPr/>
            </a:pPr>
            <a:r>
              <a:rPr kumimoji="0" lang="en-US" sz="1350" b="1" i="0" u="none" strike="noStrike" kern="1200" cap="none" spc="0" normalizeH="0" baseline="0" noProof="0" dirty="0">
                <a:ln>
                  <a:noFill/>
                </a:ln>
                <a:solidFill>
                  <a:srgbClr val="333333"/>
                </a:solidFill>
                <a:effectLst/>
                <a:uLnTx/>
                <a:uFillTx/>
                <a:latin typeface="TheSans Swisscom Light"/>
                <a:ea typeface="+mn-ea"/>
                <a:cs typeface="+mn-cs"/>
              </a:rPr>
              <a:t>BMP route-monitoring Update/Withdraw check recognize withdrawal.</a:t>
            </a:r>
          </a:p>
          <a:p>
            <a:pPr marL="0" marR="0" lvl="0" indent="0" algn="l" defTabSz="914400" rtl="0" eaLnBrk="1" fontAlgn="auto" latinLnBrk="0" hangingPunct="1">
              <a:lnSpc>
                <a:spcPct val="110000"/>
              </a:lnSpc>
              <a:spcBef>
                <a:spcPts val="900"/>
              </a:spcBef>
              <a:spcAft>
                <a:spcPts val="900"/>
              </a:spcAft>
              <a:buClrTx/>
              <a:buSzTx/>
              <a:buFont typeface="Arial" panose="020B0604020202020204" pitchFamily="34" charset="0"/>
              <a:buNone/>
              <a:tabLst/>
              <a:defRPr/>
            </a:pPr>
            <a:r>
              <a:rPr kumimoji="0" lang="en-US" sz="1350" b="0" i="0" u="none" strike="noStrike" kern="1200" cap="none" spc="0" normalizeH="0" baseline="0" noProof="0" dirty="0">
                <a:ln>
                  <a:noFill/>
                </a:ln>
                <a:solidFill>
                  <a:srgbClr val="333333"/>
                </a:solidFill>
                <a:effectLst/>
                <a:uLnTx/>
                <a:uFillTx/>
                <a:latin typeface="TheSans Swisscom Light"/>
                <a:ea typeface="+mn-ea"/>
                <a:cs typeface="+mn-cs"/>
              </a:rPr>
              <a:t>BMP peer Down/Up check did not apply.</a:t>
            </a:r>
          </a:p>
          <a:p>
            <a:pPr marL="0" marR="0" lvl="0" indent="0" algn="l" defTabSz="914400" rtl="0" eaLnBrk="1" fontAlgn="auto" latinLnBrk="0" hangingPunct="1">
              <a:lnSpc>
                <a:spcPct val="110000"/>
              </a:lnSpc>
              <a:spcBef>
                <a:spcPts val="900"/>
              </a:spcBef>
              <a:spcAft>
                <a:spcPts val="900"/>
              </a:spcAft>
              <a:buClrTx/>
              <a:buSzTx/>
              <a:buFont typeface="Arial" panose="020B0604020202020204" pitchFamily="34" charset="0"/>
              <a:buNone/>
              <a:tabLst/>
              <a:defRPr/>
            </a:pPr>
            <a:r>
              <a:rPr kumimoji="0" lang="en-US" sz="1350" b="1" i="0" u="none" strike="noStrike" kern="1200" cap="none" spc="0" normalizeH="0" baseline="0" noProof="0" dirty="0">
                <a:ln>
                  <a:noFill/>
                </a:ln>
                <a:solidFill>
                  <a:srgbClr val="333333"/>
                </a:solidFill>
                <a:effectLst/>
                <a:uLnTx/>
                <a:uFillTx/>
                <a:latin typeface="TheSans Swisscom Light"/>
                <a:ea typeface="+mn-ea"/>
                <a:cs typeface="+mn-cs"/>
              </a:rPr>
              <a:t>Interface Down/Up check did not recognize. </a:t>
            </a:r>
          </a:p>
          <a:p>
            <a:pPr marL="0" marR="0" lvl="0" indent="0" algn="l" defTabSz="914400" rtl="0" eaLnBrk="1" fontAlgn="auto" latinLnBrk="0" hangingPunct="1">
              <a:lnSpc>
                <a:spcPct val="110000"/>
              </a:lnSpc>
              <a:spcBef>
                <a:spcPts val="900"/>
              </a:spcBef>
              <a:spcAft>
                <a:spcPts val="900"/>
              </a:spcAft>
              <a:buClrTx/>
              <a:buSzTx/>
              <a:buFont typeface="Arial" panose="020B0604020202020204" pitchFamily="34" charset="0"/>
              <a:buNone/>
              <a:tabLst/>
              <a:defRPr/>
            </a:pPr>
            <a:r>
              <a:rPr kumimoji="0" lang="en-US" sz="1350" b="0" i="0" u="none" strike="noStrike" kern="1200" cap="none" spc="0" normalizeH="0" baseline="0" noProof="0" dirty="0">
                <a:ln>
                  <a:noFill/>
                </a:ln>
                <a:solidFill>
                  <a:srgbClr val="333333"/>
                </a:solidFill>
                <a:effectLst/>
                <a:uLnTx/>
                <a:uFillTx/>
                <a:latin typeface="TheSans Swisscom Light"/>
                <a:ea typeface="+mn-ea"/>
                <a:cs typeface="+mn-cs"/>
              </a:rPr>
              <a:t>Traffic Drop spike did not apply</a:t>
            </a:r>
            <a:r>
              <a:rPr kumimoji="0" lang="en-US" sz="1350" b="1" i="0" u="none" strike="noStrike" kern="1200" cap="none" spc="0" normalizeH="0" baseline="0" noProof="0" dirty="0">
                <a:ln>
                  <a:noFill/>
                </a:ln>
                <a:solidFill>
                  <a:srgbClr val="333333"/>
                </a:solidFill>
                <a:effectLst/>
                <a:uLnTx/>
                <a:uFillTx/>
                <a:latin typeface="TheSans Swisscom Light"/>
                <a:ea typeface="+mn-ea"/>
                <a:cs typeface="+mn-cs"/>
              </a:rPr>
              <a:t>.</a:t>
            </a:r>
          </a:p>
          <a:p>
            <a:pPr marL="0" marR="0" lvl="0" indent="0" algn="l" defTabSz="914400" rtl="0" eaLnBrk="1" fontAlgn="auto" latinLnBrk="0" hangingPunct="1">
              <a:lnSpc>
                <a:spcPct val="110000"/>
              </a:lnSpc>
              <a:spcBef>
                <a:spcPts val="900"/>
              </a:spcBef>
              <a:spcAft>
                <a:spcPts val="900"/>
              </a:spcAft>
              <a:buClrTx/>
              <a:buSzTx/>
              <a:buFont typeface="Arial" panose="020B0604020202020204" pitchFamily="34" charset="0"/>
              <a:buNone/>
              <a:tabLst/>
              <a:defRPr/>
            </a:pPr>
            <a:r>
              <a:rPr kumimoji="0" lang="en-US" sz="1350" b="0" i="0" u="none" strike="noStrike" kern="1200" cap="none" spc="0" normalizeH="0" baseline="0" noProof="0" dirty="0">
                <a:ln>
                  <a:noFill/>
                </a:ln>
                <a:solidFill>
                  <a:srgbClr val="333333"/>
                </a:solidFill>
                <a:effectLst/>
                <a:uLnTx/>
                <a:uFillTx/>
                <a:latin typeface="TheSans Swisscom Light"/>
                <a:ea typeface="+mn-ea"/>
                <a:cs typeface="+mn-cs"/>
              </a:rPr>
              <a:t>Missing Traffic check did not apply. (not fully implemented yet). </a:t>
            </a:r>
          </a:p>
          <a:p>
            <a:pPr marL="0" marR="0" lvl="0" indent="0" algn="l" defTabSz="914400" rtl="0" eaLnBrk="1" fontAlgn="auto" latinLnBrk="0" hangingPunct="1">
              <a:lnSpc>
                <a:spcPct val="110000"/>
              </a:lnSpc>
              <a:spcBef>
                <a:spcPts val="900"/>
              </a:spcBef>
              <a:spcAft>
                <a:spcPts val="900"/>
              </a:spcAft>
              <a:buClrTx/>
              <a:buSzTx/>
              <a:buFont typeface="Arial" panose="020B0604020202020204" pitchFamily="34" charset="0"/>
              <a:buNone/>
              <a:tabLst/>
              <a:defRPr/>
            </a:pPr>
            <a:r>
              <a:rPr kumimoji="0" lang="en-US" sz="1350" b="0" i="0" u="none" strike="noStrike" kern="1200" cap="none" spc="0" normalizeH="0" baseline="0" noProof="0" dirty="0">
                <a:ln>
                  <a:noFill/>
                </a:ln>
                <a:solidFill>
                  <a:srgbClr val="333333"/>
                </a:solidFill>
                <a:effectLst/>
                <a:uLnTx/>
                <a:uFillTx/>
                <a:latin typeface="TheSans Swisscom Light"/>
                <a:ea typeface="+mn-ea"/>
                <a:cs typeface="+mn-cs"/>
              </a:rPr>
              <a:t>Increased or decreased Flow Count did not apply.</a:t>
            </a:r>
          </a:p>
          <a:p>
            <a:pPr marL="0" marR="0" lvl="0" indent="0" algn="l" defTabSz="914400" rtl="0" eaLnBrk="1" fontAlgn="auto" latinLnBrk="0" hangingPunct="1">
              <a:lnSpc>
                <a:spcPct val="110000"/>
              </a:lnSpc>
              <a:spcBef>
                <a:spcPts val="900"/>
              </a:spcBef>
              <a:spcAft>
                <a:spcPts val="900"/>
              </a:spcAft>
              <a:buClrTx/>
              <a:buSzTx/>
              <a:buFont typeface="Arial" panose="020B0604020202020204" pitchFamily="34" charset="0"/>
              <a:buNone/>
              <a:tabLst/>
              <a:defRPr/>
            </a:pPr>
            <a:r>
              <a:rPr kumimoji="0" lang="en-US" sz="1350" b="1" i="0" u="none" strike="noStrike" kern="1200" cap="none" spc="0" normalizeH="0" baseline="0" noProof="0" dirty="0">
                <a:ln>
                  <a:noFill/>
                </a:ln>
                <a:solidFill>
                  <a:srgbClr val="333333"/>
                </a:solidFill>
                <a:effectLst/>
                <a:uLnTx/>
                <a:uFillTx/>
                <a:latin typeface="TheSans Swisscom Light"/>
                <a:ea typeface="+mn-ea"/>
                <a:cs typeface="+mn-cs"/>
              </a:rPr>
              <a:t>Overall: 1 out of 6 checks have detected the BGP topology change. Real-time streaming implementation work in progress as expected.</a:t>
            </a:r>
          </a:p>
        </p:txBody>
      </p:sp>
      <p:pic>
        <p:nvPicPr>
          <p:cNvPr id="20" name="Grafik 8">
            <a:extLst>
              <a:ext uri="{FF2B5EF4-FFF2-40B4-BE49-F238E27FC236}">
                <a16:creationId xmlns:a16="http://schemas.microsoft.com/office/drawing/2014/main" id="{B1BD11C8-18BC-7037-EDE7-760FAF3ED1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72467" y="5659357"/>
            <a:ext cx="409069" cy="409069"/>
          </a:xfrm>
          <a:prstGeom prst="rect">
            <a:avLst/>
          </a:prstGeom>
        </p:spPr>
      </p:pic>
      <p:pic>
        <p:nvPicPr>
          <p:cNvPr id="21" name="Grafik 8">
            <a:extLst>
              <a:ext uri="{FF2B5EF4-FFF2-40B4-BE49-F238E27FC236}">
                <a16:creationId xmlns:a16="http://schemas.microsoft.com/office/drawing/2014/main" id="{8FADD8A6-5EA5-F80B-B38C-6AD008F1D6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63508" y="1532414"/>
            <a:ext cx="409069" cy="409069"/>
          </a:xfrm>
          <a:prstGeom prst="rect">
            <a:avLst/>
          </a:prstGeom>
        </p:spPr>
      </p:pic>
      <p:pic>
        <p:nvPicPr>
          <p:cNvPr id="22" name="Graphic 21">
            <a:extLst>
              <a:ext uri="{FF2B5EF4-FFF2-40B4-BE49-F238E27FC236}">
                <a16:creationId xmlns:a16="http://schemas.microsoft.com/office/drawing/2014/main" id="{8CF6195A-5D87-095E-6F02-784D55BE78A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62177" y="2354392"/>
            <a:ext cx="410400" cy="410400"/>
          </a:xfrm>
          <a:prstGeom prst="rect">
            <a:avLst/>
          </a:prstGeom>
        </p:spPr>
      </p:pic>
      <p:sp>
        <p:nvSpPr>
          <p:cNvPr id="23" name="TextBox 22">
            <a:extLst>
              <a:ext uri="{FF2B5EF4-FFF2-40B4-BE49-F238E27FC236}">
                <a16:creationId xmlns:a16="http://schemas.microsoft.com/office/drawing/2014/main" id="{6275C51E-5B93-B582-DF30-56138CC1BF00}"/>
              </a:ext>
            </a:extLst>
          </p:cNvPr>
          <p:cNvSpPr txBox="1"/>
          <p:nvPr/>
        </p:nvSpPr>
        <p:spPr bwMode="gray">
          <a:xfrm>
            <a:off x="8637495" y="700818"/>
            <a:ext cx="303783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TheSans Swisscom Light"/>
                <a:ea typeface="+mn-ea"/>
                <a:cs typeface="+mn-cs"/>
              </a:rPr>
              <a:t>Max Concern Score: </a:t>
            </a:r>
            <a:r>
              <a:rPr kumimoji="0" lang="en-US" sz="1800" b="1" i="0" u="none" strike="noStrike" kern="1200" cap="none" spc="0" normalizeH="0" baseline="0" noProof="0" dirty="0">
                <a:ln>
                  <a:noFill/>
                </a:ln>
                <a:solidFill>
                  <a:srgbClr val="FF0000"/>
                </a:solidFill>
                <a:effectLst/>
                <a:uLnTx/>
                <a:uFillTx/>
                <a:latin typeface="TheSans Swisscom Light"/>
                <a:ea typeface="+mn-ea"/>
                <a:cs typeface="+mn-cs"/>
              </a:rPr>
              <a:t>NA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TheSans Swisscom Light"/>
                <a:ea typeface="+mn-ea"/>
                <a:cs typeface="+mn-cs"/>
              </a:rPr>
              <a:t>BMP Withdrawal Score: </a:t>
            </a:r>
            <a:r>
              <a:rPr kumimoji="0" lang="en-US" sz="1800" b="1" i="0" u="none" strike="noStrike" kern="1200" cap="none" spc="0" normalizeH="0" baseline="0" noProof="0" dirty="0">
                <a:ln>
                  <a:noFill/>
                </a:ln>
                <a:solidFill>
                  <a:srgbClr val="FF0000"/>
                </a:solidFill>
                <a:effectLst/>
                <a:uLnTx/>
                <a:uFillTx/>
                <a:latin typeface="TheSans Swisscom Light"/>
                <a:ea typeface="+mn-ea"/>
                <a:cs typeface="+mn-cs"/>
              </a:rPr>
              <a:t>0.19</a:t>
            </a:r>
            <a:endParaRPr kumimoji="0" lang="de-CH" sz="1800" b="1" i="0" u="none" strike="noStrike" kern="1200" cap="none" spc="0" normalizeH="0" baseline="0" noProof="0" dirty="0">
              <a:ln>
                <a:noFill/>
              </a:ln>
              <a:solidFill>
                <a:srgbClr val="333333"/>
              </a:solidFill>
              <a:effectLst/>
              <a:uLnTx/>
              <a:uFillTx/>
              <a:latin typeface="TheSans Swisscom Light"/>
              <a:ea typeface="+mn-ea"/>
              <a:cs typeface="+mn-cs"/>
            </a:endParaRPr>
          </a:p>
        </p:txBody>
      </p:sp>
      <p:pic>
        <p:nvPicPr>
          <p:cNvPr id="24" name="Graphic 23">
            <a:extLst>
              <a:ext uri="{FF2B5EF4-FFF2-40B4-BE49-F238E27FC236}">
                <a16:creationId xmlns:a16="http://schemas.microsoft.com/office/drawing/2014/main" id="{1CB21777-465A-0359-082D-EF78EF350F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58007" y="4881243"/>
            <a:ext cx="410400" cy="410400"/>
          </a:xfrm>
          <a:prstGeom prst="rect">
            <a:avLst/>
          </a:prstGeom>
        </p:spPr>
      </p:pic>
      <p:pic>
        <p:nvPicPr>
          <p:cNvPr id="25" name="Graphic 24">
            <a:extLst>
              <a:ext uri="{FF2B5EF4-FFF2-40B4-BE49-F238E27FC236}">
                <a16:creationId xmlns:a16="http://schemas.microsoft.com/office/drawing/2014/main" id="{76541C7C-3EAC-E11D-1BFA-AB24210F9D1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19959" y="3078758"/>
            <a:ext cx="525183" cy="525183"/>
          </a:xfrm>
          <a:prstGeom prst="rect">
            <a:avLst/>
          </a:prstGeom>
        </p:spPr>
      </p:pic>
      <p:pic>
        <p:nvPicPr>
          <p:cNvPr id="26" name="Graphic 25">
            <a:extLst>
              <a:ext uri="{FF2B5EF4-FFF2-40B4-BE49-F238E27FC236}">
                <a16:creationId xmlns:a16="http://schemas.microsoft.com/office/drawing/2014/main" id="{BE70FAB3-BF1B-C1CC-E32D-98A2BAABC77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668168" y="4262863"/>
            <a:ext cx="410400" cy="410400"/>
          </a:xfrm>
          <a:prstGeom prst="rect">
            <a:avLst/>
          </a:prstGeom>
        </p:spPr>
      </p:pic>
      <p:pic>
        <p:nvPicPr>
          <p:cNvPr id="27" name="Graphic 26">
            <a:extLst>
              <a:ext uri="{FF2B5EF4-FFF2-40B4-BE49-F238E27FC236}">
                <a16:creationId xmlns:a16="http://schemas.microsoft.com/office/drawing/2014/main" id="{2EE4C1FC-0867-2EDD-728E-DAB916AA60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57587" y="3728202"/>
            <a:ext cx="410400" cy="410400"/>
          </a:xfrm>
          <a:prstGeom prst="rect">
            <a:avLst/>
          </a:prstGeom>
        </p:spPr>
      </p:pic>
      <p:sp>
        <p:nvSpPr>
          <p:cNvPr id="28" name="Rectangle 27">
            <a:extLst>
              <a:ext uri="{FF2B5EF4-FFF2-40B4-BE49-F238E27FC236}">
                <a16:creationId xmlns:a16="http://schemas.microsoft.com/office/drawing/2014/main" id="{10C3CDCC-83DF-7277-DB1E-1B0F522EFD5C}"/>
              </a:ext>
            </a:extLst>
          </p:cNvPr>
          <p:cNvSpPr/>
          <p:nvPr/>
        </p:nvSpPr>
        <p:spPr>
          <a:xfrm rot="527780">
            <a:off x="10180573" y="251995"/>
            <a:ext cx="1819275"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TheSans Swisscom Light"/>
                <a:ea typeface="+mn-ea"/>
                <a:cs typeface="+mn-cs"/>
              </a:rPr>
              <a:t>Real-Time Streaming</a:t>
            </a:r>
            <a:br>
              <a:rPr kumimoji="0" lang="en-US" sz="1200" b="1" i="0" u="none" strike="noStrike" kern="1200" cap="none" spc="0" normalizeH="0" baseline="0" noProof="0" dirty="0">
                <a:ln>
                  <a:noFill/>
                </a:ln>
                <a:solidFill>
                  <a:srgbClr val="FF0000"/>
                </a:solidFill>
                <a:effectLst/>
                <a:uLnTx/>
                <a:uFillTx/>
                <a:latin typeface="TheSans Swisscom Light"/>
                <a:ea typeface="+mn-ea"/>
                <a:cs typeface="+mn-cs"/>
              </a:rPr>
            </a:br>
            <a:r>
              <a:rPr kumimoji="0" lang="en-US" sz="1200" b="1" i="0" u="none" strike="noStrike" kern="1200" cap="none" spc="0" normalizeH="0" baseline="0" noProof="0" dirty="0">
                <a:ln>
                  <a:noFill/>
                </a:ln>
                <a:solidFill>
                  <a:srgbClr val="FF0000"/>
                </a:solidFill>
                <a:effectLst/>
                <a:uLnTx/>
                <a:uFillTx/>
                <a:latin typeface="TheSans Swisscom Light"/>
                <a:ea typeface="+mn-ea"/>
                <a:cs typeface="+mn-cs"/>
              </a:rPr>
              <a:t>under Development</a:t>
            </a:r>
            <a:endParaRPr kumimoji="0" lang="en-US" sz="1200" b="0" i="0" u="none" strike="noStrike" kern="1200" cap="none" spc="0" normalizeH="0" baseline="0" noProof="0" dirty="0">
              <a:ln>
                <a:noFill/>
              </a:ln>
              <a:solidFill>
                <a:srgbClr val="FF0000"/>
              </a:solidFill>
              <a:effectLst/>
              <a:uLnTx/>
              <a:uFillTx/>
              <a:latin typeface="TheSans Swisscom Light"/>
              <a:ea typeface="+mn-ea"/>
              <a:cs typeface="+mn-cs"/>
            </a:endParaRPr>
          </a:p>
        </p:txBody>
      </p:sp>
    </p:spTree>
    <p:extLst>
      <p:ext uri="{BB962C8B-B14F-4D97-AF65-F5344CB8AC3E}">
        <p14:creationId xmlns:p14="http://schemas.microsoft.com/office/powerpoint/2010/main" val="7106222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56383" y="5985911"/>
            <a:ext cx="414251" cy="365125"/>
          </a:xfrm>
        </p:spPr>
        <p:txBody>
          <a:bodyPr/>
          <a:lstStyle/>
          <a:p>
            <a:fld id="{FC4AC485-25DE-431E-B345-9C0A15BB7F8A}" type="slidenum">
              <a:rPr lang="de-CH" sz="1400" smtClean="0"/>
              <a:t>35</a:t>
            </a:fld>
            <a:endParaRPr lang="de-CH" sz="1400" dirty="0"/>
          </a:p>
        </p:txBody>
      </p:sp>
      <p:sp>
        <p:nvSpPr>
          <p:cNvPr id="20" name="Text Placeholder 10">
            <a:extLst>
              <a:ext uri="{FF2B5EF4-FFF2-40B4-BE49-F238E27FC236}">
                <a16:creationId xmlns:a16="http://schemas.microsoft.com/office/drawing/2014/main" id="{ACB4FD1B-0BFE-ADCC-3401-28B9A3660A18}"/>
              </a:ext>
            </a:extLst>
          </p:cNvPr>
          <p:cNvSpPr txBox="1">
            <a:spLocks/>
          </p:cNvSpPr>
          <p:nvPr/>
        </p:nvSpPr>
        <p:spPr bwMode="black">
          <a:xfrm>
            <a:off x="984250" y="1197204"/>
            <a:ext cx="5111750" cy="755615"/>
          </a:xfrm>
          <a:prstGeom prst="rect">
            <a:avLst/>
          </a:prstGeom>
        </p:spPr>
        <p:txBody>
          <a:bodyPr lIns="0" tIns="28800" rIns="0" bIns="28800" anchor="b"/>
          <a:lstStyle>
            <a:lvl1pPr marL="0" indent="0" algn="l" defTabSz="914400" rtl="0" eaLnBrk="1" latinLnBrk="0" hangingPunct="1">
              <a:lnSpc>
                <a:spcPct val="90000"/>
              </a:lnSpc>
              <a:spcBef>
                <a:spcPts val="0"/>
              </a:spcBef>
              <a:spcAft>
                <a:spcPts val="0"/>
              </a:spcAft>
              <a:buFont typeface="Arial" panose="020B0604020202020204" pitchFamily="34" charset="0"/>
              <a:buNone/>
              <a:defRPr sz="3200" b="1" kern="1200">
                <a:solidFill>
                  <a:schemeClr val="tx1"/>
                </a:solidFill>
                <a:latin typeface="+mj-lt"/>
                <a:ea typeface="+mn-ea"/>
                <a:cs typeface="+mn-cs"/>
              </a:defRPr>
            </a:lvl1pPr>
            <a:lvl2pPr marL="0" indent="0" algn="l" defTabSz="914400" rtl="0" eaLnBrk="1" latinLnBrk="0" hangingPunct="1">
              <a:lnSpc>
                <a:spcPct val="90000"/>
              </a:lnSpc>
              <a:spcBef>
                <a:spcPts val="0"/>
              </a:spcBef>
              <a:spcAft>
                <a:spcPts val="0"/>
              </a:spcAft>
              <a:buFont typeface="Arial" panose="020B0604020202020204" pitchFamily="34" charset="0"/>
              <a:buNone/>
              <a:defRPr sz="3200" b="1" kern="1200">
                <a:solidFill>
                  <a:schemeClr val="tx1"/>
                </a:solidFill>
                <a:latin typeface="+mj-lt"/>
                <a:ea typeface="+mn-ea"/>
                <a:cs typeface="+mn-cs"/>
              </a:defRPr>
            </a:lvl2pPr>
            <a:lvl3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3pPr>
            <a:lvl4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4pPr>
            <a:lvl5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5pPr>
            <a:lvl6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6pPr>
            <a:lvl7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7pPr>
            <a:lvl8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8pPr>
            <a:lvl9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9pPr>
          </a:lstStyle>
          <a:p>
            <a:r>
              <a:rPr lang="en-US" spc="-50" dirty="0"/>
              <a:t>Postmortem</a:t>
            </a:r>
          </a:p>
          <a:p>
            <a:r>
              <a:rPr lang="en-US" spc="-50" dirty="0"/>
              <a:t>What to do next?</a:t>
            </a:r>
          </a:p>
        </p:txBody>
      </p:sp>
      <p:sp>
        <p:nvSpPr>
          <p:cNvPr id="21" name="Inhaltsplatzhalter 2">
            <a:extLst>
              <a:ext uri="{FF2B5EF4-FFF2-40B4-BE49-F238E27FC236}">
                <a16:creationId xmlns:a16="http://schemas.microsoft.com/office/drawing/2014/main" id="{45E3698B-AA42-27BC-B206-D124A1AE89DE}"/>
              </a:ext>
            </a:extLst>
          </p:cNvPr>
          <p:cNvSpPr txBox="1">
            <a:spLocks/>
          </p:cNvSpPr>
          <p:nvPr/>
        </p:nvSpPr>
        <p:spPr bwMode="black">
          <a:xfrm>
            <a:off x="984249" y="2096430"/>
            <a:ext cx="4060692" cy="2665140"/>
          </a:xfrm>
          <a:prstGeom prst="rect">
            <a:avLst/>
          </a:prstGeom>
        </p:spPr>
        <p:txBody>
          <a:bodyPr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10000"/>
              </a:lnSpc>
              <a:spcBef>
                <a:spcPts val="600"/>
              </a:spcBef>
              <a:spcAft>
                <a:spcPts val="600"/>
              </a:spcAft>
              <a:buSzTx/>
              <a:buFont typeface="Wingdings" panose="05000000000000000000" pitchFamily="2" charset="2"/>
              <a:buChar char="Ø"/>
              <a:tabLst/>
              <a:defRPr/>
            </a:pPr>
            <a:r>
              <a:rPr kumimoji="0" lang="en-US" sz="2000" b="1" i="0" u="none" strike="noStrike" kern="1200" cap="none" spc="0" normalizeH="0" baseline="0" noProof="0" dirty="0">
                <a:ln>
                  <a:noFill/>
                </a:ln>
                <a:solidFill>
                  <a:srgbClr val="FF0000"/>
                </a:solidFill>
                <a:effectLst/>
                <a:uLnTx/>
                <a:uFillTx/>
                <a:latin typeface="TheSans Swisscom Light"/>
                <a:ea typeface="+mn-ea"/>
                <a:cs typeface="+mn-cs"/>
              </a:rPr>
              <a:t>Support on upcoming maintenance window with verification dashboard and active monitoring.</a:t>
            </a:r>
            <a:br>
              <a:rPr kumimoji="0" lang="en-US" sz="2000" b="1" i="0" u="none" strike="noStrike" kern="1200" cap="none" spc="0" normalizeH="0" baseline="0" noProof="0" dirty="0">
                <a:ln>
                  <a:noFill/>
                </a:ln>
                <a:solidFill>
                  <a:srgbClr val="FF0000"/>
                </a:solidFill>
                <a:effectLst/>
                <a:uLnTx/>
                <a:uFillTx/>
                <a:latin typeface="TheSans Swisscom Light"/>
                <a:ea typeface="+mn-ea"/>
                <a:cs typeface="+mn-cs"/>
              </a:rPr>
            </a:br>
            <a:r>
              <a:rPr kumimoji="0" lang="en-US" sz="2000" b="1" i="0" u="none" strike="noStrike" kern="1200" cap="none" spc="0" normalizeH="0" baseline="0" noProof="0" dirty="0">
                <a:ln>
                  <a:noFill/>
                </a:ln>
                <a:solidFill>
                  <a:srgbClr val="FF0000"/>
                </a:solidFill>
                <a:effectLst/>
                <a:uLnTx/>
                <a:uFillTx/>
                <a:latin typeface="TheSans Swisscom Light"/>
                <a:ea typeface="+mn-ea"/>
                <a:cs typeface="+mn-cs"/>
              </a:rPr>
              <a:t>-&gt; Done</a:t>
            </a:r>
          </a:p>
        </p:txBody>
      </p:sp>
      <p:sp>
        <p:nvSpPr>
          <p:cNvPr id="2" name="Inhaltsplatzhalter 1">
            <a:extLst>
              <a:ext uri="{FF2B5EF4-FFF2-40B4-BE49-F238E27FC236}">
                <a16:creationId xmlns:a16="http://schemas.microsoft.com/office/drawing/2014/main" id="{D20827C3-9ACB-5BD9-AF5E-5FD0BA6DAA61}"/>
              </a:ext>
            </a:extLst>
          </p:cNvPr>
          <p:cNvSpPr txBox="1">
            <a:spLocks/>
          </p:cNvSpPr>
          <p:nvPr/>
        </p:nvSpPr>
        <p:spPr bwMode="black">
          <a:xfrm>
            <a:off x="6096001" y="388988"/>
            <a:ext cx="5553074" cy="1389676"/>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001155"/>
                </a:solidFill>
                <a:effectLst/>
                <a:uLnTx/>
                <a:uFillTx/>
                <a:latin typeface="TheSans Swisscom Light"/>
                <a:ea typeface="+mn-ea"/>
                <a:cs typeface="+mn-cs"/>
              </a:rPr>
              <a:t>What went well?</a:t>
            </a:r>
          </a:p>
          <a:p>
            <a:pPr marL="0" marR="0" lvl="0" indent="0" algn="l" defTabSz="914400" rtl="0" eaLnBrk="1" fontAlgn="auto" latinLnBrk="0" hangingPunct="1">
              <a:lnSpc>
                <a:spcPct val="110000"/>
              </a:lnSpc>
              <a:spcBef>
                <a:spcPts val="300"/>
              </a:spcBef>
              <a:spcAft>
                <a:spcPts val="300"/>
              </a:spcAft>
              <a:buClrTx/>
              <a:buSzTx/>
              <a:buFont typeface="Arial" panose="020B0604020202020204" pitchFamily="34" charset="0"/>
              <a:buNone/>
              <a:tabLst/>
              <a:defRPr/>
            </a:pPr>
            <a:r>
              <a:rPr kumimoji="0" lang="en-US" sz="1300" b="1" i="0" u="none" strike="noStrike" kern="1200" cap="none" spc="0" normalizeH="0" baseline="0" noProof="0" dirty="0">
                <a:ln>
                  <a:noFill/>
                </a:ln>
                <a:solidFill>
                  <a:srgbClr val="001155"/>
                </a:solidFill>
                <a:effectLst/>
                <a:uLnTx/>
                <a:uFillTx/>
                <a:latin typeface="TheSans Swisscom Light"/>
                <a:ea typeface="+mn-ea"/>
                <a:cs typeface="+mn-cs"/>
              </a:rPr>
              <a:t>Work in progress Cosmos Bright Lights real-time streaming Anomaly Detection BMP route-monitoring withdrawal rule detected topology change.</a:t>
            </a:r>
          </a:p>
          <a:p>
            <a:pPr marL="0" marR="0" lvl="0" indent="0" algn="l" defTabSz="914400" rtl="0" eaLnBrk="1" fontAlgn="auto" latinLnBrk="0" hangingPunct="1">
              <a:lnSpc>
                <a:spcPct val="110000"/>
              </a:lnSpc>
              <a:spcBef>
                <a:spcPts val="300"/>
              </a:spcBef>
              <a:spcAft>
                <a:spcPts val="300"/>
              </a:spcAft>
              <a:buClrTx/>
              <a:buSzTx/>
              <a:buFont typeface="Arial" panose="020B0604020202020204" pitchFamily="34" charset="0"/>
              <a:buNone/>
              <a:tabLst/>
              <a:defRPr/>
            </a:pPr>
            <a:r>
              <a:rPr kumimoji="0" lang="en-US" sz="1300" b="1" i="0" u="none" strike="noStrike" kern="1200" cap="none" spc="0" normalizeH="0" baseline="0" noProof="0" dirty="0">
                <a:ln>
                  <a:noFill/>
                </a:ln>
                <a:solidFill>
                  <a:srgbClr val="001155"/>
                </a:solidFill>
                <a:effectLst/>
                <a:uLnTx/>
                <a:uFillTx/>
                <a:latin typeface="TheSans Swisscom Light"/>
                <a:ea typeface="+mn-ea"/>
                <a:cs typeface="+mn-cs"/>
              </a:rPr>
              <a:t>BMP collected metrics are consistent across multiple vendors vs. CLI show output is vendor dependent.</a:t>
            </a:r>
            <a:endParaRPr kumimoji="0" lang="en-US" sz="1300" b="0" i="0" u="none" strike="noStrike" kern="1200" cap="none" spc="0" normalizeH="0" baseline="0" noProof="0" dirty="0">
              <a:ln>
                <a:noFill/>
              </a:ln>
              <a:solidFill>
                <a:srgbClr val="001155"/>
              </a:solidFill>
              <a:effectLst/>
              <a:uLnTx/>
              <a:uFillTx/>
              <a:latin typeface="TheSans Swisscom Light"/>
              <a:ea typeface="+mn-ea"/>
              <a:cs typeface="+mn-cs"/>
            </a:endParaRPr>
          </a:p>
        </p:txBody>
      </p:sp>
      <p:sp>
        <p:nvSpPr>
          <p:cNvPr id="3" name="Inhaltsplatzhalter 1">
            <a:extLst>
              <a:ext uri="{FF2B5EF4-FFF2-40B4-BE49-F238E27FC236}">
                <a16:creationId xmlns:a16="http://schemas.microsoft.com/office/drawing/2014/main" id="{7AFFAB9B-D3A4-9F0D-7DDA-44173D37771D}"/>
              </a:ext>
            </a:extLst>
          </p:cNvPr>
          <p:cNvSpPr txBox="1">
            <a:spLocks/>
          </p:cNvSpPr>
          <p:nvPr/>
        </p:nvSpPr>
        <p:spPr bwMode="black">
          <a:xfrm>
            <a:off x="6096000" y="2113831"/>
            <a:ext cx="5553075" cy="2181881"/>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001155"/>
                </a:solidFill>
                <a:effectLst/>
                <a:uLnTx/>
                <a:uFillTx/>
                <a:latin typeface="TheSans Swisscom Light"/>
                <a:ea typeface="+mn-ea"/>
                <a:cs typeface="+mn-cs"/>
              </a:rPr>
              <a:t>What could be improved?</a:t>
            </a:r>
          </a:p>
          <a:p>
            <a:pPr marL="0" marR="0" lvl="0" indent="0" algn="l" defTabSz="914400" rtl="0" eaLnBrk="1" fontAlgn="auto" latinLnBrk="0" hangingPunct="1">
              <a:lnSpc>
                <a:spcPct val="110000"/>
              </a:lnSpc>
              <a:spcBef>
                <a:spcPts val="300"/>
              </a:spcBef>
              <a:spcAft>
                <a:spcPts val="300"/>
              </a:spcAft>
              <a:buClr>
                <a:srgbClr val="11AAFF">
                  <a:lumMod val="75000"/>
                </a:srgbClr>
              </a:buClr>
              <a:buSzTx/>
              <a:buFont typeface="Arial" panose="020B0604020202020204" pitchFamily="34" charset="0"/>
              <a:buNone/>
              <a:tabLst/>
              <a:defRPr/>
            </a:pP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BMP per-peer observation timestamp should be mandatory. See </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hlinkClick r:id="rId4"/>
              </a:rPr>
              <a:t>https://datatracker.ietf.org/doc/html/draft-boucadair-nmop-rfc3535-20years-later-02#section-4.7</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 </a:t>
            </a:r>
            <a:r>
              <a:rPr kumimoji="0" lang="en-US" sz="1300" b="1" i="0" u="none" strike="noStrike" kern="1200" cap="none" spc="0" normalizeH="0" baseline="0" noProof="0" dirty="0">
                <a:ln>
                  <a:noFill/>
                </a:ln>
                <a:solidFill>
                  <a:srgbClr val="FF0000"/>
                </a:solidFill>
                <a:effectLst/>
                <a:uLnTx/>
                <a:uFillTx/>
                <a:latin typeface="TheSans Swisscom Light"/>
                <a:ea typeface="+mn-ea"/>
                <a:cs typeface="+mn-cs"/>
              </a:rPr>
              <a:t>-&gt; To be addressed in GROW/NMOP.</a:t>
            </a:r>
          </a:p>
          <a:p>
            <a:pPr marL="0" marR="0" lvl="0" indent="0" algn="l" defTabSz="914400" rtl="0" eaLnBrk="1" fontAlgn="auto" latinLnBrk="0" hangingPunct="1">
              <a:lnSpc>
                <a:spcPct val="110000"/>
              </a:lnSpc>
              <a:spcBef>
                <a:spcPts val="300"/>
              </a:spcBef>
              <a:spcAft>
                <a:spcPts val="300"/>
              </a:spcAft>
              <a:buClr>
                <a:srgbClr val="11AAFF">
                  <a:lumMod val="75000"/>
                </a:srgbClr>
              </a:buClr>
              <a:buSzTx/>
              <a:buFont typeface="Arial" panose="020B0604020202020204" pitchFamily="34" charset="0"/>
              <a:buNone/>
              <a:tabLst/>
              <a:defRPr/>
            </a:pP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BMP per-peer header should have an export timestamp. See </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hlinkClick r:id="rId4"/>
              </a:rPr>
              <a:t>https://datatracker.ietf.org/doc/html/draft-boucadair-nmop-rfc3535-20years-later-02#section-4.7</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 </a:t>
            </a:r>
            <a:r>
              <a:rPr kumimoji="0" lang="en-US" sz="1300" b="1" i="0" u="none" strike="noStrike" kern="1200" cap="none" spc="0" normalizeH="0" baseline="0" noProof="0" dirty="0">
                <a:ln>
                  <a:noFill/>
                </a:ln>
                <a:solidFill>
                  <a:srgbClr val="FF0000"/>
                </a:solidFill>
                <a:effectLst/>
                <a:uLnTx/>
                <a:uFillTx/>
                <a:latin typeface="TheSans Swisscom Light"/>
                <a:ea typeface="+mn-ea"/>
                <a:cs typeface="+mn-cs"/>
              </a:rPr>
              <a:t>-&gt; To be addressed in </a:t>
            </a:r>
            <a:r>
              <a:rPr lang="en-US" sz="1300" b="1" dirty="0">
                <a:solidFill>
                  <a:srgbClr val="FF0000"/>
                </a:solidFill>
                <a:latin typeface="TheSans Swisscom Light"/>
              </a:rPr>
              <a:t>GROW/</a:t>
            </a:r>
            <a:r>
              <a:rPr kumimoji="0" lang="en-US" sz="1300" b="1" i="0" u="none" strike="noStrike" kern="1200" cap="none" spc="0" normalizeH="0" baseline="0" noProof="0" dirty="0">
                <a:ln>
                  <a:noFill/>
                </a:ln>
                <a:solidFill>
                  <a:srgbClr val="FF0000"/>
                </a:solidFill>
                <a:effectLst/>
                <a:uLnTx/>
                <a:uFillTx/>
                <a:latin typeface="TheSans Swisscom Light"/>
                <a:ea typeface="+mn-ea"/>
                <a:cs typeface="+mn-cs"/>
              </a:rPr>
              <a:t>NMOP.</a:t>
            </a:r>
          </a:p>
          <a:p>
            <a:pPr marL="0" marR="0" lvl="0" indent="0" algn="l" defTabSz="914400" rtl="0" eaLnBrk="1" fontAlgn="auto" latinLnBrk="0" hangingPunct="1">
              <a:lnSpc>
                <a:spcPct val="110000"/>
              </a:lnSpc>
              <a:spcBef>
                <a:spcPts val="300"/>
              </a:spcBef>
              <a:spcAft>
                <a:spcPts val="300"/>
              </a:spcAft>
              <a:buClr>
                <a:srgbClr val="11AAFF">
                  <a:lumMod val="75000"/>
                </a:srgbClr>
              </a:buClr>
              <a:buSzTx/>
              <a:buFont typeface="Arial" panose="020B0604020202020204" pitchFamily="34" charset="0"/>
              <a:buNone/>
              <a:tabLst/>
              <a:defRPr/>
            </a:pP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With </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hlinkClick r:id="rId5"/>
              </a:rPr>
              <a:t>RFC 8671 </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(Support for Adj-RIB-Out in BMP) path propagation could have been observed on route-reflectors.</a:t>
            </a:r>
          </a:p>
          <a:p>
            <a:pPr marL="0" marR="0" lvl="0" indent="0" algn="l" defTabSz="914400" rtl="0" eaLnBrk="1" fontAlgn="auto" latinLnBrk="0" hangingPunct="1">
              <a:lnSpc>
                <a:spcPct val="110000"/>
              </a:lnSpc>
              <a:spcBef>
                <a:spcPts val="300"/>
              </a:spcBef>
              <a:spcAft>
                <a:spcPts val="300"/>
              </a:spcAft>
              <a:buClr>
                <a:srgbClr val="11AAFF">
                  <a:lumMod val="75000"/>
                </a:srgbClr>
              </a:buClr>
              <a:buSzTx/>
              <a:buFont typeface="Arial" panose="020B0604020202020204" pitchFamily="34" charset="0"/>
              <a:buNone/>
              <a:tabLst/>
              <a:defRPr/>
            </a:pP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With </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hlinkClick r:id="rId6"/>
              </a:rPr>
              <a:t>draft-</a:t>
            </a:r>
            <a:r>
              <a:rPr kumimoji="0" lang="en-US" sz="1300" b="0" i="0" u="none" strike="noStrike" kern="1200" cap="none" spc="0" normalizeH="0" baseline="0" noProof="0" dirty="0" err="1">
                <a:ln>
                  <a:noFill/>
                </a:ln>
                <a:solidFill>
                  <a:srgbClr val="001155"/>
                </a:solidFill>
                <a:effectLst/>
                <a:uLnTx/>
                <a:uFillTx/>
                <a:latin typeface="TheSans Swisscom Light"/>
                <a:ea typeface="+mn-ea"/>
                <a:cs typeface="+mn-cs"/>
                <a:hlinkClick r:id="rId6"/>
              </a:rPr>
              <a:t>lucente</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hlinkClick r:id="rId6"/>
              </a:rPr>
              <a:t>-grow-bmp-</a:t>
            </a:r>
            <a:r>
              <a:rPr kumimoji="0" lang="en-US" sz="1300" b="0" i="0" u="none" strike="noStrike" kern="1200" cap="none" spc="0" normalizeH="0" baseline="0" noProof="0" dirty="0" err="1">
                <a:ln>
                  <a:noFill/>
                </a:ln>
                <a:solidFill>
                  <a:srgbClr val="001155"/>
                </a:solidFill>
                <a:effectLst/>
                <a:uLnTx/>
                <a:uFillTx/>
                <a:latin typeface="TheSans Swisscom Light"/>
                <a:ea typeface="+mn-ea"/>
                <a:cs typeface="+mn-cs"/>
                <a:hlinkClick r:id="rId6"/>
              </a:rPr>
              <a:t>rel</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 (Logging of routing events in BMP) path drops could been observed on Inter-AS </a:t>
            </a:r>
            <a:r>
              <a:rPr lang="en-US" sz="1300" dirty="0">
                <a:solidFill>
                  <a:srgbClr val="001155"/>
                </a:solidFill>
                <a:latin typeface="TheSans Swisscom Light"/>
              </a:rPr>
              <a:t>option B ASBRs </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and route-reflectors.</a:t>
            </a:r>
          </a:p>
          <a:p>
            <a:pPr marL="0" marR="0" lvl="0" indent="0" algn="l" defTabSz="914400" rtl="0" eaLnBrk="1" fontAlgn="auto" latinLnBrk="0" hangingPunct="1">
              <a:lnSpc>
                <a:spcPct val="110000"/>
              </a:lnSpc>
              <a:spcBef>
                <a:spcPts val="300"/>
              </a:spcBef>
              <a:spcAft>
                <a:spcPts val="300"/>
              </a:spcAft>
              <a:buClr>
                <a:srgbClr val="11AAFF">
                  <a:lumMod val="75000"/>
                </a:srgbClr>
              </a:buClr>
              <a:buSzTx/>
              <a:buFont typeface="Arial" panose="020B0604020202020204" pitchFamily="34" charset="0"/>
              <a:buNone/>
              <a:tabLst/>
              <a:defRPr/>
            </a:pP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With </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hlinkClick r:id="rId7"/>
              </a:rPr>
              <a:t>draft-</a:t>
            </a:r>
            <a:r>
              <a:rPr kumimoji="0" lang="en-US" sz="1300" b="0" i="0" u="none" strike="noStrike" kern="1200" cap="none" spc="0" normalizeH="0" baseline="0" noProof="0" dirty="0" err="1">
                <a:ln>
                  <a:noFill/>
                </a:ln>
                <a:solidFill>
                  <a:srgbClr val="001155"/>
                </a:solidFill>
                <a:effectLst/>
                <a:uLnTx/>
                <a:uFillTx/>
                <a:latin typeface="TheSans Swisscom Light"/>
                <a:ea typeface="+mn-ea"/>
                <a:cs typeface="+mn-cs"/>
                <a:hlinkClick r:id="rId7"/>
              </a:rPr>
              <a:t>ietf</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hlinkClick r:id="rId7"/>
              </a:rPr>
              <a:t>-grow-bmp-path-marking-</a:t>
            </a:r>
            <a:r>
              <a:rPr kumimoji="0" lang="en-US" sz="1300" b="0" i="0" u="none" strike="noStrike" kern="1200" cap="none" spc="0" normalizeH="0" baseline="0" noProof="0" dirty="0" err="1">
                <a:ln>
                  <a:noFill/>
                </a:ln>
                <a:solidFill>
                  <a:srgbClr val="001155"/>
                </a:solidFill>
                <a:effectLst/>
                <a:uLnTx/>
                <a:uFillTx/>
                <a:latin typeface="TheSans Swisscom Light"/>
                <a:ea typeface="+mn-ea"/>
                <a:cs typeface="+mn-cs"/>
                <a:hlinkClick r:id="rId7"/>
              </a:rPr>
              <a:t>tlv</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 path status changed could have been observed on Inter-AS option B ASBRs.</a:t>
            </a:r>
          </a:p>
          <a:p>
            <a:pPr marL="0" marR="0" lvl="0" indent="0" algn="l" defTabSz="914400" rtl="0" eaLnBrk="1" fontAlgn="auto" latinLnBrk="0" hangingPunct="1">
              <a:lnSpc>
                <a:spcPct val="110000"/>
              </a:lnSpc>
              <a:spcBef>
                <a:spcPts val="300"/>
              </a:spcBef>
              <a:spcAft>
                <a:spcPts val="300"/>
              </a:spcAft>
              <a:buClr>
                <a:srgbClr val="11AAFF">
                  <a:lumMod val="75000"/>
                </a:srgbClr>
              </a:buClr>
              <a:buSzTx/>
              <a:buFont typeface="Arial" panose="020B0604020202020204" pitchFamily="34" charset="0"/>
              <a:buNone/>
              <a:tabLst/>
              <a:defRPr/>
            </a:pP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Clarify why Juniper </a:t>
            </a:r>
            <a:r>
              <a:rPr kumimoji="0" lang="en-US" sz="1300" b="0" i="0" u="none" strike="noStrike" kern="1200" cap="none" spc="0" normalizeH="0" baseline="0" noProof="0" dirty="0" err="1">
                <a:ln>
                  <a:noFill/>
                </a:ln>
                <a:solidFill>
                  <a:srgbClr val="001155"/>
                </a:solidFill>
                <a:effectLst/>
                <a:uLnTx/>
                <a:uFillTx/>
                <a:latin typeface="TheSans Swisscom Light"/>
                <a:ea typeface="+mn-ea"/>
                <a:cs typeface="+mn-cs"/>
              </a:rPr>
              <a:t>JunOS</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 delayed BMP export for 20 resp. 80 minutes. Due to fact that the path was still passive in the BGP RIB?</a:t>
            </a:r>
          </a:p>
          <a:p>
            <a:pPr marL="0" marR="0" lvl="0" indent="0" algn="l" defTabSz="914400" rtl="0" eaLnBrk="1" fontAlgn="auto" latinLnBrk="0" hangingPunct="1">
              <a:lnSpc>
                <a:spcPct val="110000"/>
              </a:lnSpc>
              <a:spcBef>
                <a:spcPts val="300"/>
              </a:spcBef>
              <a:spcAft>
                <a:spcPts val="300"/>
              </a:spcAft>
              <a:buClr>
                <a:srgbClr val="11AAFF">
                  <a:lumMod val="75000"/>
                </a:srgbClr>
              </a:buClr>
              <a:buSzTx/>
              <a:buFont typeface="Arial" panose="020B0604020202020204" pitchFamily="34" charset="0"/>
              <a:buNone/>
              <a:tabLst/>
              <a:defRPr/>
            </a:pP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With IPFIX (</a:t>
            </a:r>
            <a:r>
              <a:rPr kumimoji="0" lang="en-US" sz="1300" b="1" i="0" u="none" strike="noStrike" kern="1200" cap="none" spc="0" normalizeH="0" baseline="0" noProof="0" dirty="0" err="1">
                <a:ln>
                  <a:noFill/>
                </a:ln>
                <a:solidFill>
                  <a:srgbClr val="FF0000"/>
                </a:solidFill>
                <a:effectLst/>
                <a:uLnTx/>
                <a:uFillTx/>
                <a:latin typeface="TheSans Swisscom Light"/>
                <a:ea typeface="+mn-ea"/>
                <a:cs typeface="+mn-cs"/>
              </a:rPr>
              <a:t>deconfigured</a:t>
            </a:r>
            <a:r>
              <a:rPr kumimoji="0" lang="en-US" sz="1300" b="1" i="0" u="none" strike="noStrike" kern="1200" cap="none" spc="0" normalizeH="0" baseline="0" noProof="0" dirty="0">
                <a:ln>
                  <a:noFill/>
                </a:ln>
                <a:solidFill>
                  <a:srgbClr val="FF0000"/>
                </a:solidFill>
                <a:effectLst/>
                <a:uLnTx/>
                <a:uFillTx/>
                <a:latin typeface="TheSans Swisscom Light"/>
                <a:ea typeface="+mn-ea"/>
                <a:cs typeface="+mn-cs"/>
              </a:rPr>
              <a:t> due to PR1567039</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 and support of IE90 </a:t>
            </a:r>
            <a:r>
              <a:rPr kumimoji="0" lang="en-US" sz="1300" b="0" i="0" u="none" strike="noStrike" kern="1200" cap="none" spc="0" normalizeH="0" baseline="0" noProof="0" dirty="0" err="1">
                <a:ln>
                  <a:noFill/>
                </a:ln>
                <a:solidFill>
                  <a:srgbClr val="001155"/>
                </a:solidFill>
                <a:effectLst/>
                <a:uLnTx/>
                <a:uFillTx/>
                <a:latin typeface="TheSans Swisscom Light"/>
                <a:ea typeface="+mn-ea"/>
                <a:cs typeface="+mn-cs"/>
              </a:rPr>
              <a:t>ForwardingStatus</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 (</a:t>
            </a:r>
            <a:r>
              <a:rPr kumimoji="0" lang="en-US" sz="1300" b="1" i="0" u="none" strike="noStrike" kern="1200" cap="none" spc="0" normalizeH="0" baseline="0" noProof="0" dirty="0">
                <a:ln>
                  <a:noFill/>
                </a:ln>
                <a:solidFill>
                  <a:srgbClr val="FF0000"/>
                </a:solidFill>
                <a:effectLst/>
                <a:uLnTx/>
                <a:uFillTx/>
                <a:latin typeface="TheSans Swisscom Light"/>
                <a:ea typeface="+mn-ea"/>
                <a:cs typeface="+mn-cs"/>
              </a:rPr>
              <a:t>not supported on Juniper </a:t>
            </a:r>
            <a:r>
              <a:rPr kumimoji="0" lang="en-US" sz="1300" b="1" i="0" u="none" strike="noStrike" kern="1200" cap="none" spc="0" normalizeH="0" baseline="0" noProof="0" dirty="0" err="1">
                <a:ln>
                  <a:noFill/>
                </a:ln>
                <a:solidFill>
                  <a:srgbClr val="FF0000"/>
                </a:solidFill>
                <a:effectLst/>
                <a:uLnTx/>
                <a:uFillTx/>
                <a:latin typeface="TheSans Swisscom Light"/>
                <a:ea typeface="+mn-ea"/>
                <a:cs typeface="+mn-cs"/>
              </a:rPr>
              <a:t>JunOS</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 forwarding drops could have been observed on Inter-AS option B ASBRs.</a:t>
            </a:r>
          </a:p>
        </p:txBody>
      </p:sp>
      <p:sp>
        <p:nvSpPr>
          <p:cNvPr id="4" name="Freeform 81">
            <a:extLst>
              <a:ext uri="{FF2B5EF4-FFF2-40B4-BE49-F238E27FC236}">
                <a16:creationId xmlns:a16="http://schemas.microsoft.com/office/drawing/2014/main" id="{75D43E75-002A-CEF2-3099-891BF5AA55A5}"/>
              </a:ext>
            </a:extLst>
          </p:cNvPr>
          <p:cNvSpPr>
            <a:spLocks noEditPoints="1"/>
          </p:cNvSpPr>
          <p:nvPr>
            <p:custDataLst>
              <p:tags r:id="rId1"/>
            </p:custDataLst>
          </p:nvPr>
        </p:nvSpPr>
        <p:spPr bwMode="black">
          <a:xfrm>
            <a:off x="5562854" y="804554"/>
            <a:ext cx="328612" cy="328612"/>
          </a:xfrm>
          <a:custGeom>
            <a:avLst/>
            <a:gdLst>
              <a:gd name="T0" fmla="*/ 68 w 88"/>
              <a:gd name="T1" fmla="*/ 36 h 88"/>
              <a:gd name="T2" fmla="*/ 64 w 88"/>
              <a:gd name="T3" fmla="*/ 40 h 88"/>
              <a:gd name="T4" fmla="*/ 56 w 88"/>
              <a:gd name="T5" fmla="*/ 40 h 88"/>
              <a:gd name="T6" fmla="*/ 56 w 88"/>
              <a:gd name="T7" fmla="*/ 48 h 88"/>
              <a:gd name="T8" fmla="*/ 52 w 88"/>
              <a:gd name="T9" fmla="*/ 52 h 88"/>
              <a:gd name="T10" fmla="*/ 48 w 88"/>
              <a:gd name="T11" fmla="*/ 48 h 88"/>
              <a:gd name="T12" fmla="*/ 48 w 88"/>
              <a:gd name="T13" fmla="*/ 40 h 88"/>
              <a:gd name="T14" fmla="*/ 40 w 88"/>
              <a:gd name="T15" fmla="*/ 40 h 88"/>
              <a:gd name="T16" fmla="*/ 36 w 88"/>
              <a:gd name="T17" fmla="*/ 36 h 88"/>
              <a:gd name="T18" fmla="*/ 40 w 88"/>
              <a:gd name="T19" fmla="*/ 32 h 88"/>
              <a:gd name="T20" fmla="*/ 48 w 88"/>
              <a:gd name="T21" fmla="*/ 32 h 88"/>
              <a:gd name="T22" fmla="*/ 48 w 88"/>
              <a:gd name="T23" fmla="*/ 24 h 88"/>
              <a:gd name="T24" fmla="*/ 52 w 88"/>
              <a:gd name="T25" fmla="*/ 20 h 88"/>
              <a:gd name="T26" fmla="*/ 56 w 88"/>
              <a:gd name="T27" fmla="*/ 24 h 88"/>
              <a:gd name="T28" fmla="*/ 56 w 88"/>
              <a:gd name="T29" fmla="*/ 32 h 88"/>
              <a:gd name="T30" fmla="*/ 64 w 88"/>
              <a:gd name="T31" fmla="*/ 32 h 88"/>
              <a:gd name="T32" fmla="*/ 68 w 88"/>
              <a:gd name="T33" fmla="*/ 36 h 88"/>
              <a:gd name="T34" fmla="*/ 88 w 88"/>
              <a:gd name="T35" fmla="*/ 36 h 88"/>
              <a:gd name="T36" fmla="*/ 52 w 88"/>
              <a:gd name="T37" fmla="*/ 72 h 88"/>
              <a:gd name="T38" fmla="*/ 30 w 88"/>
              <a:gd name="T39" fmla="*/ 64 h 88"/>
              <a:gd name="T40" fmla="*/ 7 w 88"/>
              <a:gd name="T41" fmla="*/ 87 h 88"/>
              <a:gd name="T42" fmla="*/ 1 w 88"/>
              <a:gd name="T43" fmla="*/ 87 h 88"/>
              <a:gd name="T44" fmla="*/ 1 w 88"/>
              <a:gd name="T45" fmla="*/ 81 h 88"/>
              <a:gd name="T46" fmla="*/ 24 w 88"/>
              <a:gd name="T47" fmla="*/ 58 h 88"/>
              <a:gd name="T48" fmla="*/ 16 w 88"/>
              <a:gd name="T49" fmla="*/ 36 h 88"/>
              <a:gd name="T50" fmla="*/ 52 w 88"/>
              <a:gd name="T51" fmla="*/ 0 h 88"/>
              <a:gd name="T52" fmla="*/ 88 w 88"/>
              <a:gd name="T53" fmla="*/ 36 h 88"/>
              <a:gd name="T54" fmla="*/ 80 w 88"/>
              <a:gd name="T55" fmla="*/ 36 h 88"/>
              <a:gd name="T56" fmla="*/ 52 w 88"/>
              <a:gd name="T57" fmla="*/ 8 h 88"/>
              <a:gd name="T58" fmla="*/ 24 w 88"/>
              <a:gd name="T59" fmla="*/ 36 h 88"/>
              <a:gd name="T60" fmla="*/ 52 w 88"/>
              <a:gd name="T61" fmla="*/ 64 h 88"/>
              <a:gd name="T62" fmla="*/ 80 w 88"/>
              <a:gd name="T63"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88">
                <a:moveTo>
                  <a:pt x="68" y="36"/>
                </a:moveTo>
                <a:cubicBezTo>
                  <a:pt x="68" y="38"/>
                  <a:pt x="66" y="40"/>
                  <a:pt x="64" y="40"/>
                </a:cubicBezTo>
                <a:cubicBezTo>
                  <a:pt x="56" y="40"/>
                  <a:pt x="56" y="40"/>
                  <a:pt x="56" y="40"/>
                </a:cubicBezTo>
                <a:cubicBezTo>
                  <a:pt x="56" y="48"/>
                  <a:pt x="56" y="48"/>
                  <a:pt x="56" y="48"/>
                </a:cubicBezTo>
                <a:cubicBezTo>
                  <a:pt x="56" y="50"/>
                  <a:pt x="54" y="52"/>
                  <a:pt x="52" y="52"/>
                </a:cubicBezTo>
                <a:cubicBezTo>
                  <a:pt x="50" y="52"/>
                  <a:pt x="48" y="50"/>
                  <a:pt x="48" y="48"/>
                </a:cubicBezTo>
                <a:cubicBezTo>
                  <a:pt x="48" y="40"/>
                  <a:pt x="48" y="40"/>
                  <a:pt x="48" y="40"/>
                </a:cubicBezTo>
                <a:cubicBezTo>
                  <a:pt x="40" y="40"/>
                  <a:pt x="40" y="40"/>
                  <a:pt x="40" y="40"/>
                </a:cubicBezTo>
                <a:cubicBezTo>
                  <a:pt x="38" y="40"/>
                  <a:pt x="36" y="38"/>
                  <a:pt x="36" y="36"/>
                </a:cubicBezTo>
                <a:cubicBezTo>
                  <a:pt x="36" y="34"/>
                  <a:pt x="38" y="32"/>
                  <a:pt x="40" y="32"/>
                </a:cubicBezTo>
                <a:cubicBezTo>
                  <a:pt x="48" y="32"/>
                  <a:pt x="48" y="32"/>
                  <a:pt x="48" y="32"/>
                </a:cubicBezTo>
                <a:cubicBezTo>
                  <a:pt x="48" y="24"/>
                  <a:pt x="48" y="24"/>
                  <a:pt x="48" y="24"/>
                </a:cubicBezTo>
                <a:cubicBezTo>
                  <a:pt x="48" y="22"/>
                  <a:pt x="50" y="20"/>
                  <a:pt x="52" y="20"/>
                </a:cubicBezTo>
                <a:cubicBezTo>
                  <a:pt x="54" y="20"/>
                  <a:pt x="56" y="22"/>
                  <a:pt x="56" y="24"/>
                </a:cubicBezTo>
                <a:cubicBezTo>
                  <a:pt x="56" y="32"/>
                  <a:pt x="56" y="32"/>
                  <a:pt x="56" y="32"/>
                </a:cubicBezTo>
                <a:cubicBezTo>
                  <a:pt x="64" y="32"/>
                  <a:pt x="64" y="32"/>
                  <a:pt x="64" y="32"/>
                </a:cubicBezTo>
                <a:cubicBezTo>
                  <a:pt x="66" y="32"/>
                  <a:pt x="68" y="34"/>
                  <a:pt x="68" y="36"/>
                </a:cubicBezTo>
                <a:close/>
                <a:moveTo>
                  <a:pt x="88" y="36"/>
                </a:moveTo>
                <a:cubicBezTo>
                  <a:pt x="88" y="56"/>
                  <a:pt x="72" y="72"/>
                  <a:pt x="52" y="72"/>
                </a:cubicBezTo>
                <a:cubicBezTo>
                  <a:pt x="44" y="72"/>
                  <a:pt x="36" y="69"/>
                  <a:pt x="30" y="64"/>
                </a:cubicBezTo>
                <a:cubicBezTo>
                  <a:pt x="7" y="87"/>
                  <a:pt x="7" y="87"/>
                  <a:pt x="7" y="87"/>
                </a:cubicBezTo>
                <a:cubicBezTo>
                  <a:pt x="5" y="88"/>
                  <a:pt x="3" y="88"/>
                  <a:pt x="1" y="87"/>
                </a:cubicBezTo>
                <a:cubicBezTo>
                  <a:pt x="0" y="85"/>
                  <a:pt x="0" y="83"/>
                  <a:pt x="1" y="81"/>
                </a:cubicBezTo>
                <a:cubicBezTo>
                  <a:pt x="24" y="58"/>
                  <a:pt x="24" y="58"/>
                  <a:pt x="24" y="58"/>
                </a:cubicBezTo>
                <a:cubicBezTo>
                  <a:pt x="19" y="52"/>
                  <a:pt x="16" y="44"/>
                  <a:pt x="16" y="36"/>
                </a:cubicBezTo>
                <a:cubicBezTo>
                  <a:pt x="16" y="16"/>
                  <a:pt x="32" y="0"/>
                  <a:pt x="52" y="0"/>
                </a:cubicBezTo>
                <a:cubicBezTo>
                  <a:pt x="72" y="0"/>
                  <a:pt x="88" y="16"/>
                  <a:pt x="88" y="36"/>
                </a:cubicBezTo>
                <a:close/>
                <a:moveTo>
                  <a:pt x="80" y="36"/>
                </a:moveTo>
                <a:cubicBezTo>
                  <a:pt x="80" y="21"/>
                  <a:pt x="67" y="8"/>
                  <a:pt x="52" y="8"/>
                </a:cubicBezTo>
                <a:cubicBezTo>
                  <a:pt x="37" y="8"/>
                  <a:pt x="24" y="21"/>
                  <a:pt x="24" y="36"/>
                </a:cubicBezTo>
                <a:cubicBezTo>
                  <a:pt x="24" y="51"/>
                  <a:pt x="37" y="64"/>
                  <a:pt x="52" y="64"/>
                </a:cubicBezTo>
                <a:cubicBezTo>
                  <a:pt x="67" y="64"/>
                  <a:pt x="80" y="51"/>
                  <a:pt x="80" y="36"/>
                </a:cubicBezTo>
                <a:close/>
              </a:path>
            </a:pathLst>
          </a:custGeom>
          <a:solidFill>
            <a:srgbClr val="0EABA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EABA9"/>
              </a:solidFill>
              <a:effectLst/>
              <a:uLnTx/>
              <a:uFillTx/>
              <a:latin typeface="TheSans Swisscom Light"/>
              <a:ea typeface="+mn-ea"/>
              <a:cs typeface="+mn-cs"/>
            </a:endParaRPr>
          </a:p>
        </p:txBody>
      </p:sp>
      <p:sp>
        <p:nvSpPr>
          <p:cNvPr id="7" name="Freeform 86">
            <a:extLst>
              <a:ext uri="{FF2B5EF4-FFF2-40B4-BE49-F238E27FC236}">
                <a16:creationId xmlns:a16="http://schemas.microsoft.com/office/drawing/2014/main" id="{EDDBA991-7DE5-B570-03DC-216A0F0CC38A}"/>
              </a:ext>
            </a:extLst>
          </p:cNvPr>
          <p:cNvSpPr>
            <a:spLocks noEditPoints="1"/>
          </p:cNvSpPr>
          <p:nvPr>
            <p:custDataLst>
              <p:tags r:id="rId2"/>
            </p:custDataLst>
          </p:nvPr>
        </p:nvSpPr>
        <p:spPr bwMode="black">
          <a:xfrm>
            <a:off x="5562854" y="2579425"/>
            <a:ext cx="331787" cy="363220"/>
          </a:xfrm>
          <a:custGeom>
            <a:avLst/>
            <a:gdLst>
              <a:gd name="T0" fmla="*/ 68 w 88"/>
              <a:gd name="T1" fmla="*/ 36 h 88"/>
              <a:gd name="T2" fmla="*/ 64 w 88"/>
              <a:gd name="T3" fmla="*/ 40 h 88"/>
              <a:gd name="T4" fmla="*/ 40 w 88"/>
              <a:gd name="T5" fmla="*/ 40 h 88"/>
              <a:gd name="T6" fmla="*/ 36 w 88"/>
              <a:gd name="T7" fmla="*/ 36 h 88"/>
              <a:gd name="T8" fmla="*/ 40 w 88"/>
              <a:gd name="T9" fmla="*/ 32 h 88"/>
              <a:gd name="T10" fmla="*/ 64 w 88"/>
              <a:gd name="T11" fmla="*/ 32 h 88"/>
              <a:gd name="T12" fmla="*/ 68 w 88"/>
              <a:gd name="T13" fmla="*/ 36 h 88"/>
              <a:gd name="T14" fmla="*/ 88 w 88"/>
              <a:gd name="T15" fmla="*/ 36 h 88"/>
              <a:gd name="T16" fmla="*/ 52 w 88"/>
              <a:gd name="T17" fmla="*/ 72 h 88"/>
              <a:gd name="T18" fmla="*/ 30 w 88"/>
              <a:gd name="T19" fmla="*/ 64 h 88"/>
              <a:gd name="T20" fmla="*/ 7 w 88"/>
              <a:gd name="T21" fmla="*/ 87 h 88"/>
              <a:gd name="T22" fmla="*/ 1 w 88"/>
              <a:gd name="T23" fmla="*/ 87 h 88"/>
              <a:gd name="T24" fmla="*/ 1 w 88"/>
              <a:gd name="T25" fmla="*/ 81 h 88"/>
              <a:gd name="T26" fmla="*/ 24 w 88"/>
              <a:gd name="T27" fmla="*/ 58 h 88"/>
              <a:gd name="T28" fmla="*/ 16 w 88"/>
              <a:gd name="T29" fmla="*/ 36 h 88"/>
              <a:gd name="T30" fmla="*/ 52 w 88"/>
              <a:gd name="T31" fmla="*/ 0 h 88"/>
              <a:gd name="T32" fmla="*/ 88 w 88"/>
              <a:gd name="T33" fmla="*/ 36 h 88"/>
              <a:gd name="T34" fmla="*/ 80 w 88"/>
              <a:gd name="T35" fmla="*/ 36 h 88"/>
              <a:gd name="T36" fmla="*/ 52 w 88"/>
              <a:gd name="T37" fmla="*/ 8 h 88"/>
              <a:gd name="T38" fmla="*/ 24 w 88"/>
              <a:gd name="T39" fmla="*/ 36 h 88"/>
              <a:gd name="T40" fmla="*/ 52 w 88"/>
              <a:gd name="T41" fmla="*/ 64 h 88"/>
              <a:gd name="T42" fmla="*/ 80 w 88"/>
              <a:gd name="T43"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88">
                <a:moveTo>
                  <a:pt x="68" y="36"/>
                </a:moveTo>
                <a:cubicBezTo>
                  <a:pt x="68" y="38"/>
                  <a:pt x="66" y="40"/>
                  <a:pt x="64" y="40"/>
                </a:cubicBezTo>
                <a:cubicBezTo>
                  <a:pt x="40" y="40"/>
                  <a:pt x="40" y="40"/>
                  <a:pt x="40" y="40"/>
                </a:cubicBezTo>
                <a:cubicBezTo>
                  <a:pt x="38" y="40"/>
                  <a:pt x="36" y="38"/>
                  <a:pt x="36" y="36"/>
                </a:cubicBezTo>
                <a:cubicBezTo>
                  <a:pt x="36" y="34"/>
                  <a:pt x="38" y="32"/>
                  <a:pt x="40" y="32"/>
                </a:cubicBezTo>
                <a:cubicBezTo>
                  <a:pt x="64" y="32"/>
                  <a:pt x="64" y="32"/>
                  <a:pt x="64" y="32"/>
                </a:cubicBezTo>
                <a:cubicBezTo>
                  <a:pt x="66" y="32"/>
                  <a:pt x="68" y="34"/>
                  <a:pt x="68" y="36"/>
                </a:cubicBezTo>
                <a:close/>
                <a:moveTo>
                  <a:pt x="88" y="36"/>
                </a:moveTo>
                <a:cubicBezTo>
                  <a:pt x="88" y="56"/>
                  <a:pt x="72" y="72"/>
                  <a:pt x="52" y="72"/>
                </a:cubicBezTo>
                <a:cubicBezTo>
                  <a:pt x="44" y="72"/>
                  <a:pt x="36" y="69"/>
                  <a:pt x="30" y="64"/>
                </a:cubicBezTo>
                <a:cubicBezTo>
                  <a:pt x="7" y="87"/>
                  <a:pt x="7" y="87"/>
                  <a:pt x="7" y="87"/>
                </a:cubicBezTo>
                <a:cubicBezTo>
                  <a:pt x="5" y="88"/>
                  <a:pt x="3" y="88"/>
                  <a:pt x="1" y="87"/>
                </a:cubicBezTo>
                <a:cubicBezTo>
                  <a:pt x="0" y="85"/>
                  <a:pt x="0" y="83"/>
                  <a:pt x="1" y="81"/>
                </a:cubicBezTo>
                <a:cubicBezTo>
                  <a:pt x="24" y="58"/>
                  <a:pt x="24" y="58"/>
                  <a:pt x="24" y="58"/>
                </a:cubicBezTo>
                <a:cubicBezTo>
                  <a:pt x="19" y="52"/>
                  <a:pt x="16" y="44"/>
                  <a:pt x="16" y="36"/>
                </a:cubicBezTo>
                <a:cubicBezTo>
                  <a:pt x="16" y="16"/>
                  <a:pt x="32" y="0"/>
                  <a:pt x="52" y="0"/>
                </a:cubicBezTo>
                <a:cubicBezTo>
                  <a:pt x="72" y="0"/>
                  <a:pt x="88" y="16"/>
                  <a:pt x="88" y="36"/>
                </a:cubicBezTo>
                <a:close/>
                <a:moveTo>
                  <a:pt x="80" y="36"/>
                </a:moveTo>
                <a:cubicBezTo>
                  <a:pt x="80" y="21"/>
                  <a:pt x="67" y="8"/>
                  <a:pt x="52" y="8"/>
                </a:cubicBezTo>
                <a:cubicBezTo>
                  <a:pt x="37" y="8"/>
                  <a:pt x="24" y="21"/>
                  <a:pt x="24" y="36"/>
                </a:cubicBezTo>
                <a:cubicBezTo>
                  <a:pt x="24" y="51"/>
                  <a:pt x="37" y="64"/>
                  <a:pt x="52" y="64"/>
                </a:cubicBezTo>
                <a:cubicBezTo>
                  <a:pt x="67" y="64"/>
                  <a:pt x="80" y="51"/>
                  <a:pt x="80" y="36"/>
                </a:cubicBezTo>
                <a:close/>
              </a:path>
            </a:pathLst>
          </a:custGeom>
          <a:solidFill>
            <a:srgbClr val="E61E6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EABA9"/>
              </a:solidFill>
              <a:effectLst/>
              <a:uLnTx/>
              <a:uFillTx/>
              <a:latin typeface="TheSans Swisscom Light"/>
              <a:ea typeface="+mn-ea"/>
              <a:cs typeface="+mn-cs"/>
            </a:endParaRPr>
          </a:p>
        </p:txBody>
      </p:sp>
      <p:pic>
        <p:nvPicPr>
          <p:cNvPr id="8" name="Grafik 8">
            <a:extLst>
              <a:ext uri="{FF2B5EF4-FFF2-40B4-BE49-F238E27FC236}">
                <a16:creationId xmlns:a16="http://schemas.microsoft.com/office/drawing/2014/main" id="{FC7E05E9-1679-03AD-2D45-5098030D092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29024" y="1376174"/>
            <a:ext cx="409069" cy="409069"/>
          </a:xfrm>
          <a:prstGeom prst="rect">
            <a:avLst/>
          </a:prstGeom>
        </p:spPr>
      </p:pic>
    </p:spTree>
    <p:extLst>
      <p:ext uri="{BB962C8B-B14F-4D97-AF65-F5344CB8AC3E}">
        <p14:creationId xmlns:p14="http://schemas.microsoft.com/office/powerpoint/2010/main" val="2035929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30" name="Google Shape;230;p9"/>
          <p:cNvSpPr txBox="1">
            <a:spLocks noGrp="1"/>
          </p:cNvSpPr>
          <p:nvPr>
            <p:ph type="sldNum" idx="12"/>
          </p:nvPr>
        </p:nvSpPr>
        <p:spPr>
          <a:xfrm>
            <a:off x="11587892" y="6361637"/>
            <a:ext cx="414251"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t>36</a:t>
            </a:fld>
            <a:endParaRPr sz="1400"/>
          </a:p>
        </p:txBody>
      </p:sp>
      <p:sp>
        <p:nvSpPr>
          <p:cNvPr id="231" name="Google Shape;231;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Calibri"/>
              <a:buNone/>
            </a:pPr>
            <a:r>
              <a:rPr lang="en-US" sz="2800" b="1" dirty="0">
                <a:solidFill>
                  <a:srgbClr val="FF0000"/>
                </a:solidFill>
              </a:rPr>
              <a:t>Swisscom </a:t>
            </a:r>
            <a:r>
              <a:rPr lang="en-US" sz="2800" b="1" dirty="0"/>
              <a:t>- Cosmos Bright Lights PoC Summary</a:t>
            </a:r>
            <a:br>
              <a:rPr lang="en-US" sz="3600" dirty="0"/>
            </a:br>
            <a:r>
              <a:rPr lang="en-US" sz="2700" dirty="0">
                <a:solidFill>
                  <a:srgbClr val="AEABAB"/>
                </a:solidFill>
              </a:rPr>
              <a:t>After 20 Incidents and 18 Months Time</a:t>
            </a:r>
            <a:endParaRPr sz="2700" dirty="0">
              <a:solidFill>
                <a:srgbClr val="FF0000"/>
              </a:solidFill>
            </a:endParaRPr>
          </a:p>
        </p:txBody>
      </p:sp>
      <p:sp>
        <p:nvSpPr>
          <p:cNvPr id="14" name="Rechteck 13">
            <a:extLst>
              <a:ext uri="{FF2B5EF4-FFF2-40B4-BE49-F238E27FC236}">
                <a16:creationId xmlns:a16="http://schemas.microsoft.com/office/drawing/2014/main" id="{46649985-4213-9CB3-CD81-79D4DB248DAF}"/>
              </a:ext>
            </a:extLst>
          </p:cNvPr>
          <p:cNvSpPr/>
          <p:nvPr/>
        </p:nvSpPr>
        <p:spPr bwMode="gray">
          <a:xfrm>
            <a:off x="384041" y="4063873"/>
            <a:ext cx="2023256" cy="110528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8280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333333"/>
                </a:solidFill>
                <a:effectLst/>
                <a:uLnTx/>
                <a:uFillTx/>
                <a:ea typeface="+mn-ea"/>
                <a:cs typeface="+mn-cs"/>
              </a:rPr>
              <a:t>46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33333"/>
                </a:solidFill>
                <a:effectLst/>
                <a:uLnTx/>
                <a:uFillTx/>
                <a:ea typeface="+mn-ea"/>
                <a:cs typeface="+mn-cs"/>
              </a:rPr>
              <a:t>Falls Positive due to Apache Druid delayed ingestion</a:t>
            </a:r>
          </a:p>
        </p:txBody>
      </p:sp>
      <p:cxnSp>
        <p:nvCxnSpPr>
          <p:cNvPr id="15" name="Gerade Verbindung 36">
            <a:extLst>
              <a:ext uri="{FF2B5EF4-FFF2-40B4-BE49-F238E27FC236}">
                <a16:creationId xmlns:a16="http://schemas.microsoft.com/office/drawing/2014/main" id="{CEF6A92B-B282-4279-BF45-3D3805A69CFD}"/>
              </a:ext>
            </a:extLst>
          </p:cNvPr>
          <p:cNvCxnSpPr>
            <a:cxnSpLocks/>
          </p:cNvCxnSpPr>
          <p:nvPr/>
        </p:nvCxnSpPr>
        <p:spPr bwMode="gray">
          <a:xfrm>
            <a:off x="5671317" y="4353128"/>
            <a:ext cx="2250472"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 name="Gerade Verbindung 41">
            <a:extLst>
              <a:ext uri="{FF2B5EF4-FFF2-40B4-BE49-F238E27FC236}">
                <a16:creationId xmlns:a16="http://schemas.microsoft.com/office/drawing/2014/main" id="{1DCCF47F-8DC3-9197-7101-4DE7468021A8}"/>
              </a:ext>
            </a:extLst>
          </p:cNvPr>
          <p:cNvCxnSpPr>
            <a:cxnSpLocks/>
          </p:cNvCxnSpPr>
          <p:nvPr/>
        </p:nvCxnSpPr>
        <p:spPr bwMode="gray">
          <a:xfrm>
            <a:off x="4886269" y="2552944"/>
            <a:ext cx="303552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Gerade Verbindung 41">
            <a:extLst>
              <a:ext uri="{FF2B5EF4-FFF2-40B4-BE49-F238E27FC236}">
                <a16:creationId xmlns:a16="http://schemas.microsoft.com/office/drawing/2014/main" id="{CA870199-91A5-610F-5CB6-418A1191A95D}"/>
              </a:ext>
            </a:extLst>
          </p:cNvPr>
          <p:cNvCxnSpPr>
            <a:cxnSpLocks/>
          </p:cNvCxnSpPr>
          <p:nvPr/>
        </p:nvCxnSpPr>
        <p:spPr bwMode="gray">
          <a:xfrm>
            <a:off x="384041" y="2263689"/>
            <a:ext cx="303552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 name="Rechteck 17">
            <a:extLst>
              <a:ext uri="{FF2B5EF4-FFF2-40B4-BE49-F238E27FC236}">
                <a16:creationId xmlns:a16="http://schemas.microsoft.com/office/drawing/2014/main" id="{076CE855-379A-5BE7-9E3E-05D784B2CF9D}"/>
              </a:ext>
            </a:extLst>
          </p:cNvPr>
          <p:cNvSpPr/>
          <p:nvPr/>
        </p:nvSpPr>
        <p:spPr bwMode="gray">
          <a:xfrm>
            <a:off x="384041" y="2263689"/>
            <a:ext cx="2023256" cy="110528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8280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0000"/>
                </a:solidFill>
                <a:effectLst/>
                <a:uLnTx/>
                <a:uFillTx/>
                <a:ea typeface="+mn-ea"/>
                <a:cs typeface="+mn-cs"/>
              </a:rPr>
              <a:t>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33333"/>
                </a:solidFill>
                <a:effectLst/>
                <a:uLnTx/>
                <a:uFillTx/>
                <a:ea typeface="+mn-ea"/>
                <a:cs typeface="+mn-cs"/>
              </a:rPr>
              <a:t>In Replay </a:t>
            </a:r>
            <a:br>
              <a:rPr kumimoji="0" lang="en-US" sz="2000" b="0" i="0" u="none" strike="noStrike" kern="1200" cap="none" spc="0" normalizeH="0" baseline="0" noProof="0" dirty="0">
                <a:ln>
                  <a:noFill/>
                </a:ln>
                <a:solidFill>
                  <a:srgbClr val="333333"/>
                </a:solidFill>
                <a:effectLst/>
                <a:uLnTx/>
                <a:uFillTx/>
                <a:ea typeface="+mn-ea"/>
                <a:cs typeface="+mn-cs"/>
              </a:rPr>
            </a:br>
            <a:r>
              <a:rPr kumimoji="0" lang="en-US" sz="2000" b="0" i="0" u="none" strike="noStrike" kern="1200" cap="none" spc="0" normalizeH="0" baseline="0" noProof="0" dirty="0">
                <a:ln>
                  <a:noFill/>
                </a:ln>
                <a:solidFill>
                  <a:srgbClr val="333333"/>
                </a:solidFill>
                <a:effectLst/>
                <a:uLnTx/>
                <a:uFillTx/>
                <a:ea typeface="+mn-ea"/>
                <a:cs typeface="+mn-cs"/>
              </a:rPr>
              <a:t>Incident Detected</a:t>
            </a:r>
          </a:p>
        </p:txBody>
      </p:sp>
      <p:graphicFrame>
        <p:nvGraphicFramePr>
          <p:cNvPr id="19" name="Diagramm 6">
            <a:extLst>
              <a:ext uri="{FF2B5EF4-FFF2-40B4-BE49-F238E27FC236}">
                <a16:creationId xmlns:a16="http://schemas.microsoft.com/office/drawing/2014/main" id="{A546FED3-E59F-243C-BAB2-70CE2751222B}"/>
              </a:ext>
            </a:extLst>
          </p:cNvPr>
          <p:cNvGraphicFramePr/>
          <p:nvPr>
            <p:custDataLst>
              <p:tags r:id="rId1"/>
            </p:custDataLst>
          </p:nvPr>
        </p:nvGraphicFramePr>
        <p:xfrm>
          <a:off x="2329558" y="1211721"/>
          <a:ext cx="3663559" cy="4834963"/>
        </p:xfrm>
        <a:graphic>
          <a:graphicData uri="http://schemas.openxmlformats.org/drawingml/2006/chart">
            <c:chart xmlns:c="http://schemas.openxmlformats.org/drawingml/2006/chart" xmlns:r="http://schemas.openxmlformats.org/officeDocument/2006/relationships" r:id="rId4"/>
          </a:graphicData>
        </a:graphic>
      </p:graphicFrame>
      <p:sp>
        <p:nvSpPr>
          <p:cNvPr id="20" name="Rechteck 7">
            <a:extLst>
              <a:ext uri="{FF2B5EF4-FFF2-40B4-BE49-F238E27FC236}">
                <a16:creationId xmlns:a16="http://schemas.microsoft.com/office/drawing/2014/main" id="{6DEE297B-FA92-D4CB-4DB8-B62139988C22}"/>
              </a:ext>
            </a:extLst>
          </p:cNvPr>
          <p:cNvSpPr/>
          <p:nvPr/>
        </p:nvSpPr>
        <p:spPr bwMode="gray">
          <a:xfrm>
            <a:off x="5750364" y="2552944"/>
            <a:ext cx="2171425" cy="110528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82800" rIns="0" bIns="0" rtlCol="0" anchor="t" anchorCtr="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0000"/>
                </a:solidFill>
                <a:effectLst/>
                <a:uLnTx/>
                <a:uFillTx/>
                <a:ea typeface="+mn-ea"/>
                <a:cs typeface="+mn-cs"/>
              </a:rPr>
              <a:t>15</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33333"/>
                </a:solidFill>
                <a:effectLst/>
                <a:uLnTx/>
                <a:uFillTx/>
                <a:ea typeface="+mn-ea"/>
                <a:cs typeface="+mn-cs"/>
              </a:rPr>
              <a:t>In Near Real-Time Incident Detected </a:t>
            </a:r>
          </a:p>
        </p:txBody>
      </p:sp>
      <p:sp>
        <p:nvSpPr>
          <p:cNvPr id="21" name="Rechteck 10">
            <a:extLst>
              <a:ext uri="{FF2B5EF4-FFF2-40B4-BE49-F238E27FC236}">
                <a16:creationId xmlns:a16="http://schemas.microsoft.com/office/drawing/2014/main" id="{85D4E516-F628-FE69-DA43-10B3210E9A28}"/>
              </a:ext>
            </a:extLst>
          </p:cNvPr>
          <p:cNvSpPr/>
          <p:nvPr/>
        </p:nvSpPr>
        <p:spPr bwMode="gray">
          <a:xfrm>
            <a:off x="5750364" y="4353128"/>
            <a:ext cx="2171425" cy="110528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82800" rIns="0" bIns="0" rtlCol="0" anchor="t" anchorCtr="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333333"/>
                </a:solidFill>
                <a:effectLst/>
                <a:uLnTx/>
                <a:uFillTx/>
                <a:ea typeface="+mn-ea"/>
                <a:cs typeface="+mn-cs"/>
              </a:rPr>
              <a:t>6</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33333"/>
                </a:solidFill>
                <a:effectLst/>
                <a:uLnTx/>
                <a:uFillTx/>
                <a:ea typeface="+mn-ea"/>
                <a:cs typeface="+mn-cs"/>
              </a:rPr>
              <a:t>Falls Positive due to previous week data not comparable</a:t>
            </a:r>
          </a:p>
        </p:txBody>
      </p:sp>
      <p:cxnSp>
        <p:nvCxnSpPr>
          <p:cNvPr id="22" name="Gerade Verbindung 36">
            <a:extLst>
              <a:ext uri="{FF2B5EF4-FFF2-40B4-BE49-F238E27FC236}">
                <a16:creationId xmlns:a16="http://schemas.microsoft.com/office/drawing/2014/main" id="{FBEAF735-DF81-0A3B-9CB7-88B14D0CC205}"/>
              </a:ext>
            </a:extLst>
          </p:cNvPr>
          <p:cNvCxnSpPr>
            <a:cxnSpLocks/>
          </p:cNvCxnSpPr>
          <p:nvPr/>
        </p:nvCxnSpPr>
        <p:spPr bwMode="gray">
          <a:xfrm>
            <a:off x="398029" y="4063873"/>
            <a:ext cx="2250472"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Ellipse 35">
            <a:extLst>
              <a:ext uri="{FF2B5EF4-FFF2-40B4-BE49-F238E27FC236}">
                <a16:creationId xmlns:a16="http://schemas.microsoft.com/office/drawing/2014/main" id="{91B0341B-389C-4CE5-4F90-6C77E3EDD7E5}"/>
              </a:ext>
            </a:extLst>
          </p:cNvPr>
          <p:cNvSpPr/>
          <p:nvPr/>
        </p:nvSpPr>
        <p:spPr bwMode="gray">
          <a:xfrm>
            <a:off x="2943585" y="2337822"/>
            <a:ext cx="2435503" cy="2486898"/>
          </a:xfrm>
          <a:prstGeom prst="ellipse">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33333"/>
                </a:solidFill>
                <a:effectLst/>
                <a:uLnTx/>
                <a:uFillTx/>
                <a:ea typeface="+mn-ea"/>
                <a:cs typeface="+mn-cs"/>
              </a:rPr>
              <a:t>72 Alert Notifications</a:t>
            </a:r>
          </a:p>
        </p:txBody>
      </p:sp>
      <p:sp>
        <p:nvSpPr>
          <p:cNvPr id="24" name="Inhaltsplatzhalter 1">
            <a:extLst>
              <a:ext uri="{FF2B5EF4-FFF2-40B4-BE49-F238E27FC236}">
                <a16:creationId xmlns:a16="http://schemas.microsoft.com/office/drawing/2014/main" id="{F74844DB-3C3D-6251-630D-7240D0A70D82}"/>
              </a:ext>
            </a:extLst>
          </p:cNvPr>
          <p:cNvSpPr txBox="1">
            <a:spLocks/>
          </p:cNvSpPr>
          <p:nvPr/>
        </p:nvSpPr>
        <p:spPr bwMode="black">
          <a:xfrm>
            <a:off x="8465954" y="365125"/>
            <a:ext cx="3342005" cy="4540647"/>
          </a:xfrm>
          <a:prstGeom prst="rect">
            <a:avLst/>
          </a:prstGeom>
          <a:noFill/>
        </p:spPr>
        <p:txBody>
          <a:bodyPr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R="0" fontAlgn="auto">
              <a:lnSpc>
                <a:spcPct val="110000"/>
              </a:lnSpc>
              <a:spcBef>
                <a:spcPts val="0"/>
              </a:spcBef>
              <a:buClrTx/>
              <a:buSzTx/>
              <a:tabLst/>
              <a:defRPr/>
            </a:pPr>
            <a:r>
              <a:rPr lang="en-US" sz="2000" b="1" dirty="0"/>
              <a:t>Key Facts in V0 (2023-2024)</a:t>
            </a:r>
          </a:p>
          <a:p>
            <a:pPr marL="285750" indent="-285750">
              <a:lnSpc>
                <a:spcPct val="90000"/>
              </a:lnSpc>
              <a:spcBef>
                <a:spcPct val="20000"/>
              </a:spcBef>
              <a:spcAft>
                <a:spcPts val="300"/>
              </a:spcAft>
              <a:buClr>
                <a:schemeClr val="dk2"/>
              </a:buClr>
              <a:buSzPts val="1700"/>
              <a:buFont typeface="Wingdings" panose="05000000000000000000" pitchFamily="2" charset="2"/>
              <a:buChar char="Ø"/>
            </a:pPr>
            <a:r>
              <a:rPr lang="en-US" sz="2000" dirty="0"/>
              <a:t>16 L3 VPNs proactively monitored.</a:t>
            </a:r>
          </a:p>
          <a:p>
            <a:pPr marL="285750" marR="0" lvl="0" indent="-285750" fontAlgn="auto">
              <a:lnSpc>
                <a:spcPct val="90000"/>
              </a:lnSpc>
              <a:spcBef>
                <a:spcPct val="20000"/>
              </a:spcBef>
              <a:spcAft>
                <a:spcPts val="300"/>
              </a:spcAft>
              <a:buClr>
                <a:schemeClr val="dk2"/>
              </a:buClr>
              <a:buSzPts val="1700"/>
              <a:buFont typeface="Wingdings" panose="05000000000000000000" pitchFamily="2" charset="2"/>
              <a:buChar char="Ø"/>
              <a:tabLst/>
              <a:defRPr/>
            </a:pPr>
            <a:r>
              <a:rPr lang="en-US" sz="2000" dirty="0"/>
              <a:t>Individual Service Disruption Detection rule accuracy is beyond 90%. Summed accuracy is beyond 95%.</a:t>
            </a:r>
          </a:p>
          <a:p>
            <a:pPr marL="285750" marR="0" lvl="0" indent="-285750" fontAlgn="auto">
              <a:lnSpc>
                <a:spcPct val="90000"/>
              </a:lnSpc>
              <a:spcBef>
                <a:spcPct val="20000"/>
              </a:spcBef>
              <a:spcAft>
                <a:spcPts val="300"/>
              </a:spcAft>
              <a:buClr>
                <a:schemeClr val="dk2"/>
              </a:buClr>
              <a:buSzPts val="1700"/>
              <a:buFont typeface="Wingdings" panose="05000000000000000000" pitchFamily="2" charset="2"/>
              <a:buChar char="Ø"/>
              <a:tabLst/>
              <a:defRPr/>
            </a:pPr>
            <a:r>
              <a:rPr lang="en-US" sz="2000" dirty="0"/>
              <a:t>Max Concern score ranged between 0.06 and 0.85. In average 0.46.</a:t>
            </a:r>
          </a:p>
          <a:p>
            <a:pPr marL="285750" marR="0" lvl="0" indent="-285750" fontAlgn="auto">
              <a:lnSpc>
                <a:spcPct val="90000"/>
              </a:lnSpc>
              <a:spcBef>
                <a:spcPct val="20000"/>
              </a:spcBef>
              <a:spcAft>
                <a:spcPts val="300"/>
              </a:spcAft>
              <a:buClr>
                <a:schemeClr val="dk2"/>
              </a:buClr>
              <a:buSzPts val="1700"/>
              <a:buFont typeface="Wingdings" panose="05000000000000000000" pitchFamily="2" charset="2"/>
              <a:buChar char="Ø"/>
              <a:tabLst/>
              <a:defRPr/>
            </a:pPr>
            <a:r>
              <a:rPr lang="en-US" sz="2000" dirty="0"/>
              <a:t>In 4 cases additional YANG, in 13 cases additional BMP, in 2 cases Netconf Transaction-ID and 1 case additional </a:t>
            </a:r>
            <a:br>
              <a:rPr lang="en-US" sz="2000" dirty="0"/>
            </a:br>
            <a:r>
              <a:rPr lang="en-US" sz="2000" dirty="0"/>
              <a:t>L2 IPFIX metrics would have helped to gain more visibility.</a:t>
            </a:r>
          </a:p>
          <a:p>
            <a:pPr marL="285750" marR="0" lvl="0" indent="-285750" fontAlgn="auto">
              <a:lnSpc>
                <a:spcPct val="90000"/>
              </a:lnSpc>
              <a:spcBef>
                <a:spcPct val="20000"/>
              </a:spcBef>
              <a:spcAft>
                <a:spcPts val="300"/>
              </a:spcAft>
              <a:buClr>
                <a:schemeClr val="dk2"/>
              </a:buClr>
              <a:buSzPts val="1700"/>
              <a:buFont typeface="Wingdings" panose="05000000000000000000" pitchFamily="2" charset="2"/>
              <a:buChar char="Ø"/>
              <a:tabLst/>
              <a:defRPr/>
            </a:pPr>
            <a:r>
              <a:rPr lang="en-US" sz="2000" dirty="0"/>
              <a:t>Key observability feature missing: BMP Local RIB with Path Marking.</a:t>
            </a:r>
          </a:p>
        </p:txBody>
      </p:sp>
    </p:spTree>
    <p:extLst>
      <p:ext uri="{BB962C8B-B14F-4D97-AF65-F5344CB8AC3E}">
        <p14:creationId xmlns:p14="http://schemas.microsoft.com/office/powerpoint/2010/main" val="4923728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30" name="Google Shape;230;p9"/>
          <p:cNvSpPr txBox="1">
            <a:spLocks noGrp="1"/>
          </p:cNvSpPr>
          <p:nvPr>
            <p:ph type="sldNum" idx="12"/>
          </p:nvPr>
        </p:nvSpPr>
        <p:spPr>
          <a:xfrm>
            <a:off x="11587892" y="6361637"/>
            <a:ext cx="414251"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t>37</a:t>
            </a:fld>
            <a:endParaRPr sz="1400"/>
          </a:p>
        </p:txBody>
      </p:sp>
      <p:sp>
        <p:nvSpPr>
          <p:cNvPr id="231" name="Google Shape;231;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Calibri"/>
              <a:buNone/>
            </a:pPr>
            <a:r>
              <a:rPr lang="en-US" sz="2800" b="1" dirty="0">
                <a:solidFill>
                  <a:srgbClr val="FF0000"/>
                </a:solidFill>
              </a:rPr>
              <a:t>Swisscom </a:t>
            </a:r>
            <a:r>
              <a:rPr lang="en-US" sz="2800" b="1" dirty="0"/>
              <a:t>- Cosmos Bright Lights PoC Detail</a:t>
            </a:r>
            <a:br>
              <a:rPr lang="en-US" sz="3600" dirty="0"/>
            </a:br>
            <a:r>
              <a:rPr lang="en-US" sz="2700" dirty="0">
                <a:solidFill>
                  <a:srgbClr val="AEABAB"/>
                </a:solidFill>
              </a:rPr>
              <a:t>Multiple Perspectives increases Accuracy</a:t>
            </a:r>
            <a:endParaRPr sz="2700" dirty="0">
              <a:solidFill>
                <a:srgbClr val="FF0000"/>
              </a:solidFill>
            </a:endParaRPr>
          </a:p>
        </p:txBody>
      </p:sp>
      <p:sp>
        <p:nvSpPr>
          <p:cNvPr id="24" name="Inhaltsplatzhalter 1">
            <a:extLst>
              <a:ext uri="{FF2B5EF4-FFF2-40B4-BE49-F238E27FC236}">
                <a16:creationId xmlns:a16="http://schemas.microsoft.com/office/drawing/2014/main" id="{F74844DB-3C3D-6251-630D-7240D0A70D82}"/>
              </a:ext>
            </a:extLst>
          </p:cNvPr>
          <p:cNvSpPr txBox="1">
            <a:spLocks/>
          </p:cNvSpPr>
          <p:nvPr/>
        </p:nvSpPr>
        <p:spPr bwMode="black">
          <a:xfrm>
            <a:off x="8465954" y="298580"/>
            <a:ext cx="3342005" cy="4607192"/>
          </a:xfrm>
          <a:prstGeom prst="rect">
            <a:avLst/>
          </a:prstGeom>
          <a:noFill/>
        </p:spPr>
        <p:txBody>
          <a:bodyPr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lvl="0">
              <a:spcBef>
                <a:spcPts val="0"/>
              </a:spcBef>
              <a:defRPr/>
            </a:pPr>
            <a:r>
              <a:rPr lang="en-US" sz="2000" b="1" dirty="0"/>
              <a:t>Key Improvements in V1 (2024)</a:t>
            </a:r>
          </a:p>
          <a:p>
            <a:pPr marL="285750" indent="-285750">
              <a:lnSpc>
                <a:spcPct val="90000"/>
              </a:lnSpc>
              <a:spcBef>
                <a:spcPct val="20000"/>
              </a:spcBef>
              <a:spcAft>
                <a:spcPts val="300"/>
              </a:spcAft>
              <a:buClr>
                <a:schemeClr val="dk2"/>
              </a:buClr>
              <a:buSzPts val="1700"/>
              <a:buFont typeface="Wingdings" panose="05000000000000000000" pitchFamily="2" charset="2"/>
              <a:buChar char="Ø"/>
            </a:pPr>
            <a:r>
              <a:rPr lang="en-US" sz="2000" dirty="0"/>
              <a:t>&gt;12000 L3 VPNs proactively monitored since June 2024.</a:t>
            </a:r>
          </a:p>
          <a:p>
            <a:pPr marL="285750" indent="-285750">
              <a:lnSpc>
                <a:spcPct val="90000"/>
              </a:lnSpc>
              <a:spcBef>
                <a:spcPct val="20000"/>
              </a:spcBef>
              <a:spcAft>
                <a:spcPts val="300"/>
              </a:spcAft>
              <a:buClr>
                <a:schemeClr val="dk2"/>
              </a:buClr>
              <a:buSzPts val="1700"/>
              <a:buFont typeface="Wingdings" panose="05000000000000000000" pitchFamily="2" charset="2"/>
              <a:buChar char="Ø"/>
            </a:pPr>
            <a:r>
              <a:rPr lang="en-US" sz="2000" dirty="0"/>
              <a:t>Realtime Streaming eliminates delayed ingestion falls positives and scaling.</a:t>
            </a:r>
          </a:p>
          <a:p>
            <a:pPr marL="285750" indent="-285750">
              <a:lnSpc>
                <a:spcPct val="90000"/>
              </a:lnSpc>
              <a:spcBef>
                <a:spcPct val="20000"/>
              </a:spcBef>
              <a:spcAft>
                <a:spcPts val="300"/>
              </a:spcAft>
              <a:buClr>
                <a:schemeClr val="dk2"/>
              </a:buClr>
              <a:buSzPts val="1700"/>
              <a:buFont typeface="Wingdings" panose="05000000000000000000" pitchFamily="2" charset="2"/>
              <a:buChar char="Ø"/>
            </a:pPr>
            <a:r>
              <a:rPr lang="en-US" sz="2000" dirty="0"/>
              <a:t>Improved profiling. Compares to multiple previous weeks and discard largest deviation eliminates falls positives. </a:t>
            </a:r>
            <a:br>
              <a:rPr lang="en-US" sz="2000" dirty="0"/>
            </a:br>
            <a:r>
              <a:rPr lang="en-US" sz="2000" dirty="0">
                <a:solidFill>
                  <a:srgbClr val="FF0000"/>
                </a:solidFill>
              </a:rPr>
              <a:t>-&gt; Work In progress</a:t>
            </a:r>
          </a:p>
          <a:p>
            <a:pPr marR="0" fontAlgn="auto">
              <a:buClr>
                <a:schemeClr val="dk2"/>
              </a:buClr>
              <a:buSzPts val="1700"/>
              <a:tabLst/>
              <a:defRPr/>
            </a:pPr>
            <a:r>
              <a:rPr lang="en-US" sz="2000" b="1" dirty="0"/>
              <a:t>Key Improvements in V2 (2025)</a:t>
            </a:r>
          </a:p>
          <a:p>
            <a:pPr marL="285750" marR="0" lvl="0" indent="-285750" fontAlgn="auto">
              <a:lnSpc>
                <a:spcPct val="90000"/>
              </a:lnSpc>
              <a:spcBef>
                <a:spcPct val="20000"/>
              </a:spcBef>
              <a:spcAft>
                <a:spcPts val="300"/>
              </a:spcAft>
              <a:buClr>
                <a:schemeClr val="dk2"/>
              </a:buClr>
              <a:buSzPts val="1700"/>
              <a:buFont typeface="Wingdings" panose="05000000000000000000" pitchFamily="2" charset="2"/>
              <a:buChar char="Ø"/>
              <a:tabLst/>
              <a:defRPr/>
            </a:pPr>
            <a:r>
              <a:rPr lang="en-US" sz="2000" dirty="0"/>
              <a:t>Annotate operational and analytical Network Incident data for reproduction. </a:t>
            </a:r>
          </a:p>
          <a:p>
            <a:pPr marL="285750" marR="0" lvl="0" indent="-285750" fontAlgn="auto">
              <a:lnSpc>
                <a:spcPct val="90000"/>
              </a:lnSpc>
              <a:spcBef>
                <a:spcPct val="20000"/>
              </a:spcBef>
              <a:spcAft>
                <a:spcPts val="300"/>
              </a:spcAft>
              <a:buClr>
                <a:schemeClr val="dk2"/>
              </a:buClr>
              <a:buSzPts val="1700"/>
              <a:buFont typeface="Wingdings" panose="05000000000000000000" pitchFamily="2" charset="2"/>
              <a:buChar char="Ø"/>
              <a:tabLst/>
              <a:defRPr/>
            </a:pPr>
            <a:r>
              <a:rPr lang="en-US" sz="2000" dirty="0"/>
              <a:t>Enabling automated workflow. From PowerPoint slide decks to data driven actionable insights.</a:t>
            </a:r>
          </a:p>
        </p:txBody>
      </p:sp>
      <p:cxnSp>
        <p:nvCxnSpPr>
          <p:cNvPr id="11" name="Gerade Verbindung 36">
            <a:extLst>
              <a:ext uri="{FF2B5EF4-FFF2-40B4-BE49-F238E27FC236}">
                <a16:creationId xmlns:a16="http://schemas.microsoft.com/office/drawing/2014/main" id="{062C5BA3-5F91-9A56-0FB2-A157ECDE4645}"/>
              </a:ext>
            </a:extLst>
          </p:cNvPr>
          <p:cNvCxnSpPr>
            <a:cxnSpLocks/>
          </p:cNvCxnSpPr>
          <p:nvPr/>
        </p:nvCxnSpPr>
        <p:spPr bwMode="gray">
          <a:xfrm>
            <a:off x="398029" y="4063873"/>
            <a:ext cx="2250472"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Rechteck 13">
            <a:extLst>
              <a:ext uri="{FF2B5EF4-FFF2-40B4-BE49-F238E27FC236}">
                <a16:creationId xmlns:a16="http://schemas.microsoft.com/office/drawing/2014/main" id="{AD9C517B-83D2-54B1-E453-87AB53D758AC}"/>
              </a:ext>
            </a:extLst>
          </p:cNvPr>
          <p:cNvSpPr/>
          <p:nvPr/>
        </p:nvSpPr>
        <p:spPr bwMode="gray">
          <a:xfrm>
            <a:off x="384041" y="4063873"/>
            <a:ext cx="2023256" cy="110528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8280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33333"/>
                </a:solidFill>
                <a:effectLst/>
                <a:uLnTx/>
                <a:uFillTx/>
                <a:ea typeface="+mn-ea"/>
                <a:cs typeface="+mn-cs"/>
              </a:rPr>
              <a:t>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ea typeface="+mn-ea"/>
                <a:cs typeface="+mn-cs"/>
              </a:rPr>
              <a:t>Three </a:t>
            </a:r>
            <a:r>
              <a:rPr kumimoji="0" lang="en-US" sz="2000" b="0" i="0" u="none" strike="noStrike" kern="1200" cap="none" spc="0" normalizeH="0" baseline="0" noProof="0" dirty="0">
                <a:ln>
                  <a:noFill/>
                </a:ln>
                <a:solidFill>
                  <a:srgbClr val="333333"/>
                </a:solidFill>
                <a:effectLst/>
                <a:uLnTx/>
                <a:uFillTx/>
                <a:ea typeface="+mn-ea"/>
                <a:cs typeface="+mn-cs"/>
              </a:rPr>
              <a:t>out of Six checks</a:t>
            </a:r>
          </a:p>
        </p:txBody>
      </p:sp>
      <p:cxnSp>
        <p:nvCxnSpPr>
          <p:cNvPr id="13" name="Gerade Verbindung 36">
            <a:extLst>
              <a:ext uri="{FF2B5EF4-FFF2-40B4-BE49-F238E27FC236}">
                <a16:creationId xmlns:a16="http://schemas.microsoft.com/office/drawing/2014/main" id="{CEF329FF-9858-805F-3FE2-E6ED779C859D}"/>
              </a:ext>
            </a:extLst>
          </p:cNvPr>
          <p:cNvCxnSpPr>
            <a:cxnSpLocks/>
          </p:cNvCxnSpPr>
          <p:nvPr/>
        </p:nvCxnSpPr>
        <p:spPr bwMode="gray">
          <a:xfrm>
            <a:off x="5671317" y="4353128"/>
            <a:ext cx="2250472"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 name="Gerade Verbindung 41">
            <a:extLst>
              <a:ext uri="{FF2B5EF4-FFF2-40B4-BE49-F238E27FC236}">
                <a16:creationId xmlns:a16="http://schemas.microsoft.com/office/drawing/2014/main" id="{AF5E5FD4-37C3-D6F8-F40D-7E093B667EC3}"/>
              </a:ext>
            </a:extLst>
          </p:cNvPr>
          <p:cNvCxnSpPr>
            <a:cxnSpLocks/>
          </p:cNvCxnSpPr>
          <p:nvPr/>
        </p:nvCxnSpPr>
        <p:spPr bwMode="gray">
          <a:xfrm>
            <a:off x="4886269" y="2123730"/>
            <a:ext cx="303552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Gerade Verbindung 41">
            <a:extLst>
              <a:ext uri="{FF2B5EF4-FFF2-40B4-BE49-F238E27FC236}">
                <a16:creationId xmlns:a16="http://schemas.microsoft.com/office/drawing/2014/main" id="{FC2ED9A3-59E2-4C02-0C42-7DF18209075A}"/>
              </a:ext>
            </a:extLst>
          </p:cNvPr>
          <p:cNvCxnSpPr>
            <a:cxnSpLocks/>
          </p:cNvCxnSpPr>
          <p:nvPr/>
        </p:nvCxnSpPr>
        <p:spPr bwMode="gray">
          <a:xfrm>
            <a:off x="384041" y="2067743"/>
            <a:ext cx="303552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 name="Rechteck 17">
            <a:extLst>
              <a:ext uri="{FF2B5EF4-FFF2-40B4-BE49-F238E27FC236}">
                <a16:creationId xmlns:a16="http://schemas.microsoft.com/office/drawing/2014/main" id="{A0A23C6E-629E-964B-D209-55C41415F495}"/>
              </a:ext>
            </a:extLst>
          </p:cNvPr>
          <p:cNvSpPr/>
          <p:nvPr/>
        </p:nvSpPr>
        <p:spPr bwMode="gray">
          <a:xfrm>
            <a:off x="384041" y="2067743"/>
            <a:ext cx="2023256" cy="110528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8280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33333"/>
                </a:solidFill>
                <a:effectLst/>
                <a:uLnTx/>
                <a:uFillTx/>
                <a:ea typeface="+mn-ea"/>
                <a:cs typeface="+mn-cs"/>
              </a:rPr>
              <a:t>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ea typeface="+mn-ea"/>
                <a:cs typeface="+mn-cs"/>
              </a:rPr>
              <a:t>One</a:t>
            </a:r>
            <a:r>
              <a:rPr kumimoji="0" lang="en-US" sz="2000" b="1" i="0" u="none" strike="noStrike" kern="1200" cap="none" spc="0" normalizeH="0" baseline="0" noProof="0" dirty="0">
                <a:ln>
                  <a:noFill/>
                </a:ln>
                <a:solidFill>
                  <a:srgbClr val="333333"/>
                </a:solidFill>
                <a:effectLst/>
                <a:uLnTx/>
                <a:uFillTx/>
                <a:ea typeface="+mn-ea"/>
                <a:cs typeface="+mn-cs"/>
              </a:rPr>
              <a:t> </a:t>
            </a:r>
            <a:r>
              <a:rPr kumimoji="0" lang="en-US" sz="2000" b="0" i="0" u="none" strike="noStrike" kern="1200" cap="none" spc="0" normalizeH="0" baseline="0" noProof="0" dirty="0">
                <a:ln>
                  <a:noFill/>
                </a:ln>
                <a:solidFill>
                  <a:srgbClr val="333333"/>
                </a:solidFill>
                <a:effectLst/>
                <a:uLnTx/>
                <a:uFillTx/>
                <a:ea typeface="+mn-ea"/>
                <a:cs typeface="+mn-cs"/>
              </a:rPr>
              <a:t>out of Six checks</a:t>
            </a:r>
          </a:p>
        </p:txBody>
      </p:sp>
      <p:graphicFrame>
        <p:nvGraphicFramePr>
          <p:cNvPr id="28" name="Diagramm 6">
            <a:extLst>
              <a:ext uri="{FF2B5EF4-FFF2-40B4-BE49-F238E27FC236}">
                <a16:creationId xmlns:a16="http://schemas.microsoft.com/office/drawing/2014/main" id="{E462DE10-6669-9C49-0CAA-BEE5932E0368}"/>
              </a:ext>
            </a:extLst>
          </p:cNvPr>
          <p:cNvGraphicFramePr/>
          <p:nvPr>
            <p:custDataLst>
              <p:tags r:id="rId1"/>
            </p:custDataLst>
          </p:nvPr>
        </p:nvGraphicFramePr>
        <p:xfrm>
          <a:off x="2329558" y="1211721"/>
          <a:ext cx="3663559" cy="4834963"/>
        </p:xfrm>
        <a:graphic>
          <a:graphicData uri="http://schemas.openxmlformats.org/drawingml/2006/chart">
            <c:chart xmlns:c="http://schemas.openxmlformats.org/drawingml/2006/chart" xmlns:r="http://schemas.openxmlformats.org/officeDocument/2006/relationships" r:id="rId4"/>
          </a:graphicData>
        </a:graphic>
      </p:graphicFrame>
      <p:sp>
        <p:nvSpPr>
          <p:cNvPr id="29" name="Rechteck 7">
            <a:extLst>
              <a:ext uri="{FF2B5EF4-FFF2-40B4-BE49-F238E27FC236}">
                <a16:creationId xmlns:a16="http://schemas.microsoft.com/office/drawing/2014/main" id="{809AFD71-3FC6-697F-22C0-8EC176FB8038}"/>
              </a:ext>
            </a:extLst>
          </p:cNvPr>
          <p:cNvSpPr/>
          <p:nvPr/>
        </p:nvSpPr>
        <p:spPr bwMode="gray">
          <a:xfrm>
            <a:off x="5750364" y="2123730"/>
            <a:ext cx="2171425" cy="110528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82800" rIns="0" bIns="0" rtlCol="0" anchor="t" anchorCtr="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33333"/>
                </a:solidFill>
                <a:effectLst/>
                <a:uLnTx/>
                <a:uFillTx/>
                <a:ea typeface="+mn-ea"/>
                <a:cs typeface="+mn-cs"/>
              </a:rPr>
              <a:t>2</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ea typeface="+mn-ea"/>
                <a:cs typeface="+mn-cs"/>
              </a:rPr>
              <a:t>Four</a:t>
            </a:r>
            <a:r>
              <a:rPr kumimoji="0" lang="en-US" sz="2000" b="0" i="0" u="none" strike="noStrike" kern="1200" cap="none" spc="0" normalizeH="0" baseline="0" noProof="0" dirty="0">
                <a:ln>
                  <a:noFill/>
                </a:ln>
                <a:solidFill>
                  <a:srgbClr val="333333"/>
                </a:solidFill>
                <a:effectLst/>
                <a:uLnTx/>
                <a:uFillTx/>
                <a:ea typeface="+mn-ea"/>
                <a:cs typeface="+mn-cs"/>
              </a:rPr>
              <a:t> out of Six checks</a:t>
            </a:r>
          </a:p>
        </p:txBody>
      </p:sp>
      <p:sp>
        <p:nvSpPr>
          <p:cNvPr id="30" name="Rechteck 10">
            <a:extLst>
              <a:ext uri="{FF2B5EF4-FFF2-40B4-BE49-F238E27FC236}">
                <a16:creationId xmlns:a16="http://schemas.microsoft.com/office/drawing/2014/main" id="{004890FF-C65E-F04C-7769-5B2592C0DF5A}"/>
              </a:ext>
            </a:extLst>
          </p:cNvPr>
          <p:cNvSpPr/>
          <p:nvPr/>
        </p:nvSpPr>
        <p:spPr bwMode="gray">
          <a:xfrm>
            <a:off x="5750364" y="4353128"/>
            <a:ext cx="2171425" cy="110528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82800" rIns="0" bIns="0" rtlCol="0" anchor="t" anchorCtr="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33333"/>
                </a:solidFill>
                <a:effectLst/>
                <a:uLnTx/>
                <a:uFillTx/>
                <a:ea typeface="+mn-ea"/>
                <a:cs typeface="+mn-cs"/>
              </a:rPr>
              <a:t>8</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ea typeface="+mn-ea"/>
                <a:cs typeface="+mn-cs"/>
              </a:rPr>
              <a:t>Two</a:t>
            </a:r>
            <a:r>
              <a:rPr kumimoji="0" lang="en-US" sz="2000" b="0" i="0" u="none" strike="noStrike" kern="1200" cap="none" spc="0" normalizeH="0" baseline="0" noProof="0" dirty="0">
                <a:ln>
                  <a:noFill/>
                </a:ln>
                <a:solidFill>
                  <a:srgbClr val="333333"/>
                </a:solidFill>
                <a:effectLst/>
                <a:uLnTx/>
                <a:uFillTx/>
                <a:ea typeface="+mn-ea"/>
                <a:cs typeface="+mn-cs"/>
              </a:rPr>
              <a:t> out of Six checks</a:t>
            </a:r>
          </a:p>
        </p:txBody>
      </p:sp>
      <p:sp>
        <p:nvSpPr>
          <p:cNvPr id="31" name="Ellipse 35">
            <a:extLst>
              <a:ext uri="{FF2B5EF4-FFF2-40B4-BE49-F238E27FC236}">
                <a16:creationId xmlns:a16="http://schemas.microsoft.com/office/drawing/2014/main" id="{6A6F152D-314F-BC9C-874B-092EFB581BAC}"/>
              </a:ext>
            </a:extLst>
          </p:cNvPr>
          <p:cNvSpPr/>
          <p:nvPr/>
        </p:nvSpPr>
        <p:spPr bwMode="gray">
          <a:xfrm>
            <a:off x="2943585" y="2337822"/>
            <a:ext cx="2435503" cy="2486898"/>
          </a:xfrm>
          <a:prstGeom prst="ellipse">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33333"/>
                </a:solidFill>
                <a:effectLst/>
                <a:uLnTx/>
                <a:uFillTx/>
                <a:ea typeface="+mn-ea"/>
                <a:cs typeface="+mn-cs"/>
              </a:rPr>
              <a:t>20 Network Incidents</a:t>
            </a:r>
          </a:p>
        </p:txBody>
      </p:sp>
    </p:spTree>
    <p:extLst>
      <p:ext uri="{BB962C8B-B14F-4D97-AF65-F5344CB8AC3E}">
        <p14:creationId xmlns:p14="http://schemas.microsoft.com/office/powerpoint/2010/main" val="1108719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0F271-6F0D-4AC0-BB1D-F5C338165C13}"/>
              </a:ext>
            </a:extLst>
          </p:cNvPr>
          <p:cNvSpPr>
            <a:spLocks noGrp="1"/>
          </p:cNvSpPr>
          <p:nvPr>
            <p:ph type="title"/>
          </p:nvPr>
        </p:nvSpPr>
        <p:spPr/>
        <p:txBody>
          <a:bodyPr>
            <a:normAutofit/>
          </a:bodyPr>
          <a:lstStyle/>
          <a:p>
            <a:r>
              <a:rPr lang="en-US" sz="2800" b="1" dirty="0"/>
              <a:t>Network Anomaly Detection Framework</a:t>
            </a:r>
            <a:br>
              <a:rPr lang="en-GB" sz="3600" dirty="0"/>
            </a:br>
            <a:r>
              <a:rPr lang="en-US" sz="2700" dirty="0">
                <a:solidFill>
                  <a:schemeClr val="bg2">
                    <a:lumMod val="75000"/>
                  </a:schemeClr>
                </a:solidFill>
              </a:rPr>
              <a:t>Detect service interruption faster then humans can</a:t>
            </a:r>
          </a:p>
        </p:txBody>
      </p:sp>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838199" y="1690688"/>
            <a:ext cx="8239299" cy="4486275"/>
          </a:xfrm>
        </p:spPr>
        <p:txBody>
          <a:bodyPr>
            <a:noAutofit/>
          </a:bodyPr>
          <a:lstStyle/>
          <a:p>
            <a:pPr marL="0" indent="0">
              <a:buNone/>
            </a:pPr>
            <a:r>
              <a:rPr lang="en-US" sz="2000" b="1" dirty="0"/>
              <a:t>Incident and Problem Management:</a:t>
            </a:r>
            <a:endParaRPr lang="en-US" sz="2000" dirty="0"/>
          </a:p>
          <a:p>
            <a:r>
              <a:rPr lang="en-US" sz="1900" dirty="0"/>
              <a:t>Some Key Terms for Network Incident and Problem Management</a:t>
            </a:r>
            <a:br>
              <a:rPr lang="en-US" sz="1900" dirty="0"/>
            </a:br>
            <a:r>
              <a:rPr lang="en-US" sz="1900" dirty="0">
                <a:ea typeface="Times New Roman" panose="02020603050405020304" pitchFamily="18" charset="0"/>
                <a:hlinkClick r:id="rId3"/>
              </a:rPr>
              <a:t>draft-</a:t>
            </a:r>
            <a:r>
              <a:rPr lang="en-US" sz="1900" dirty="0" err="1">
                <a:ea typeface="Times New Roman" panose="02020603050405020304" pitchFamily="18" charset="0"/>
                <a:hlinkClick r:id="rId3"/>
              </a:rPr>
              <a:t>ietf</a:t>
            </a:r>
            <a:r>
              <a:rPr lang="en-US" sz="1900" dirty="0">
                <a:ea typeface="Times New Roman" panose="02020603050405020304" pitchFamily="18" charset="0"/>
                <a:hlinkClick r:id="rId3"/>
              </a:rPr>
              <a:t>-</a:t>
            </a:r>
            <a:r>
              <a:rPr lang="en-US" sz="1900" dirty="0" err="1">
                <a:ea typeface="Times New Roman" panose="02020603050405020304" pitchFamily="18" charset="0"/>
                <a:hlinkClick r:id="rId3"/>
              </a:rPr>
              <a:t>nmop</a:t>
            </a:r>
            <a:r>
              <a:rPr lang="en-US" sz="1900" dirty="0">
                <a:ea typeface="Times New Roman" panose="02020603050405020304" pitchFamily="18" charset="0"/>
                <a:hlinkClick r:id="rId3"/>
              </a:rPr>
              <a:t>-terminology</a:t>
            </a:r>
            <a:r>
              <a:rPr lang="en-US" sz="1900" dirty="0">
                <a:ea typeface="Times New Roman" panose="02020603050405020304" pitchFamily="18" charset="0"/>
              </a:rPr>
              <a:t> </a:t>
            </a:r>
          </a:p>
          <a:p>
            <a:pPr marL="0" indent="0">
              <a:spcBef>
                <a:spcPts val="1800"/>
              </a:spcBef>
              <a:buNone/>
            </a:pPr>
            <a:r>
              <a:rPr lang="en-US" sz="2000" b="1" dirty="0"/>
              <a:t>Network Anomaly Detection:</a:t>
            </a:r>
          </a:p>
          <a:p>
            <a:r>
              <a:rPr lang="en-US" sz="1900" dirty="0"/>
              <a:t>An Architecture for a Network Anomaly Detection Framework</a:t>
            </a:r>
            <a:br>
              <a:rPr lang="en-US" sz="1900" dirty="0"/>
            </a:br>
            <a:r>
              <a:rPr lang="en-US" sz="1900" dirty="0">
                <a:hlinkClick r:id="rId4"/>
              </a:rPr>
              <a:t>draft-</a:t>
            </a:r>
            <a:r>
              <a:rPr lang="en-US" sz="1900" dirty="0" err="1">
                <a:hlinkClick r:id="rId4"/>
              </a:rPr>
              <a:t>netana</a:t>
            </a:r>
            <a:r>
              <a:rPr lang="en-US" sz="1900" dirty="0">
                <a:hlinkClick r:id="rId4"/>
              </a:rPr>
              <a:t>-</a:t>
            </a:r>
            <a:r>
              <a:rPr lang="en-US" sz="1900" dirty="0" err="1">
                <a:hlinkClick r:id="rId4"/>
              </a:rPr>
              <a:t>nmop</a:t>
            </a:r>
            <a:r>
              <a:rPr lang="en-US" sz="1900" dirty="0">
                <a:hlinkClick r:id="rId4"/>
              </a:rPr>
              <a:t>-network-anomaly-architecture </a:t>
            </a:r>
            <a:endParaRPr lang="en-US" sz="1900" dirty="0"/>
          </a:p>
          <a:p>
            <a:r>
              <a:rPr lang="en-US" sz="1900" dirty="0"/>
              <a:t>Semantic Metadata Annotation for Network Anomaly Detection</a:t>
            </a:r>
            <a:br>
              <a:rPr lang="en-US" sz="1900" dirty="0"/>
            </a:br>
            <a:r>
              <a:rPr lang="en-US" sz="1900" dirty="0">
                <a:hlinkClick r:id="rId5"/>
              </a:rPr>
              <a:t>draft-</a:t>
            </a:r>
            <a:r>
              <a:rPr lang="en-US" sz="1900" dirty="0" err="1">
                <a:hlinkClick r:id="rId5"/>
              </a:rPr>
              <a:t>netana</a:t>
            </a:r>
            <a:r>
              <a:rPr lang="en-US" sz="1900" dirty="0">
                <a:hlinkClick r:id="rId5"/>
              </a:rPr>
              <a:t>-</a:t>
            </a:r>
            <a:r>
              <a:rPr lang="en-US" sz="1900" dirty="0" err="1">
                <a:hlinkClick r:id="rId5"/>
              </a:rPr>
              <a:t>nmop</a:t>
            </a:r>
            <a:r>
              <a:rPr lang="en-US" sz="1900" dirty="0">
                <a:hlinkClick r:id="rId5"/>
              </a:rPr>
              <a:t>-network-anomaly-semantics</a:t>
            </a:r>
            <a:r>
              <a:rPr lang="en-US" sz="1900" dirty="0">
                <a:hlinkClick r:id="rId6"/>
              </a:rPr>
              <a:t> </a:t>
            </a:r>
            <a:endParaRPr lang="en-US" sz="1900" dirty="0"/>
          </a:p>
          <a:p>
            <a:r>
              <a:rPr lang="en-US" sz="1900" dirty="0"/>
              <a:t>Experiment: Network Anomaly Lifecycle</a:t>
            </a:r>
            <a:br>
              <a:rPr lang="en-US" sz="1900" dirty="0"/>
            </a:br>
            <a:r>
              <a:rPr lang="en-US" sz="1900" dirty="0">
                <a:hlinkClick r:id="rId7"/>
              </a:rPr>
              <a:t>draft-</a:t>
            </a:r>
            <a:r>
              <a:rPr lang="en-US" sz="1900" dirty="0" err="1">
                <a:hlinkClick r:id="rId7"/>
              </a:rPr>
              <a:t>netana</a:t>
            </a:r>
            <a:r>
              <a:rPr lang="en-US" sz="1900" dirty="0">
                <a:hlinkClick r:id="rId7"/>
              </a:rPr>
              <a:t>-</a:t>
            </a:r>
            <a:r>
              <a:rPr lang="en-US" sz="1900" dirty="0" err="1">
                <a:hlinkClick r:id="rId7"/>
              </a:rPr>
              <a:t>nmop</a:t>
            </a:r>
            <a:r>
              <a:rPr lang="en-US" sz="1900" dirty="0">
                <a:hlinkClick r:id="rId7"/>
              </a:rPr>
              <a:t>-network-anomaly-lifecycle </a:t>
            </a:r>
            <a:endParaRPr lang="en-US" sz="1900" dirty="0"/>
          </a:p>
        </p:txBody>
      </p:sp>
      <p:sp>
        <p:nvSpPr>
          <p:cNvPr id="6" name="Slide Number Placeholder 1">
            <a:extLst>
              <a:ext uri="{FF2B5EF4-FFF2-40B4-BE49-F238E27FC236}">
                <a16:creationId xmlns:a16="http://schemas.microsoft.com/office/drawing/2014/main" id="{3D5EE238-429C-4784-8E42-1813EF45704D}"/>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38</a:t>
            </a:fld>
            <a:endParaRPr lang="de-CH" sz="1400" dirty="0"/>
          </a:p>
        </p:txBody>
      </p:sp>
      <p:cxnSp>
        <p:nvCxnSpPr>
          <p:cNvPr id="7" name="Straight Arrow Connector 6">
            <a:extLst>
              <a:ext uri="{FF2B5EF4-FFF2-40B4-BE49-F238E27FC236}">
                <a16:creationId xmlns:a16="http://schemas.microsoft.com/office/drawing/2014/main" id="{83D1F104-0557-6EDA-760C-077B5A18DE98}"/>
              </a:ext>
            </a:extLst>
          </p:cNvPr>
          <p:cNvCxnSpPr>
            <a:cxnSpLocks/>
          </p:cNvCxnSpPr>
          <p:nvPr/>
        </p:nvCxnSpPr>
        <p:spPr>
          <a:xfrm>
            <a:off x="4161453" y="2537927"/>
            <a:ext cx="4142792" cy="0"/>
          </a:xfrm>
          <a:prstGeom prst="straightConnector1">
            <a:avLst/>
          </a:prstGeom>
          <a:ln w="254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9F78903-BA21-F9F1-17B7-8DE3FB96072C}"/>
              </a:ext>
            </a:extLst>
          </p:cNvPr>
          <p:cNvCxnSpPr>
            <a:cxnSpLocks/>
          </p:cNvCxnSpPr>
          <p:nvPr/>
        </p:nvCxnSpPr>
        <p:spPr>
          <a:xfrm>
            <a:off x="6096000" y="4351176"/>
            <a:ext cx="2208245" cy="0"/>
          </a:xfrm>
          <a:prstGeom prst="straightConnector1">
            <a:avLst/>
          </a:prstGeom>
          <a:ln w="254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12D5E84-A66D-A11B-4F94-5E8AB181E3F5}"/>
              </a:ext>
            </a:extLst>
          </p:cNvPr>
          <p:cNvCxnSpPr>
            <a:cxnSpLocks/>
          </p:cNvCxnSpPr>
          <p:nvPr/>
        </p:nvCxnSpPr>
        <p:spPr>
          <a:xfrm>
            <a:off x="5956042" y="4988767"/>
            <a:ext cx="2348203" cy="0"/>
          </a:xfrm>
          <a:prstGeom prst="straightConnector1">
            <a:avLst/>
          </a:prstGeom>
          <a:ln w="254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1CF2E6B-29BB-3B8F-A4FD-C8E8A73C2282}"/>
              </a:ext>
            </a:extLst>
          </p:cNvPr>
          <p:cNvSpPr txBox="1"/>
          <p:nvPr/>
        </p:nvSpPr>
        <p:spPr>
          <a:xfrm>
            <a:off x="8585849" y="629731"/>
            <a:ext cx="3209168" cy="5509200"/>
          </a:xfrm>
          <a:prstGeom prst="rect">
            <a:avLst/>
          </a:prstGeom>
          <a:noFill/>
        </p:spPr>
        <p:txBody>
          <a:bodyPr wrap="square">
            <a:spAutoFit/>
          </a:bodyPr>
          <a:lstStyle/>
          <a:p>
            <a:pPr algn="ctr"/>
            <a:r>
              <a:rPr lang="en-US" sz="2200" b="1" dirty="0">
                <a:latin typeface="+mj-lt"/>
              </a:rPr>
              <a:t>« </a:t>
            </a:r>
            <a:r>
              <a:rPr lang="en-US" sz="2200" dirty="0">
                <a:latin typeface="+mj-lt"/>
              </a:rPr>
              <a:t>Addressing the need to detect connectivity service interruption faster than humans can and facilitate collaboration by enabling exchange on labeled data with standardized semantics on a common framework. </a:t>
            </a:r>
            <a:br>
              <a:rPr lang="en-US" sz="2200" dirty="0">
                <a:latin typeface="+mj-lt"/>
              </a:rPr>
            </a:br>
            <a:r>
              <a:rPr lang="en-US" sz="2200" b="1" dirty="0">
                <a:solidFill>
                  <a:srgbClr val="FF0000"/>
                </a:solidFill>
                <a:latin typeface="+mj-lt"/>
              </a:rPr>
              <a:t>Please consider to attend IETF 120 NMOP working group session on </a:t>
            </a:r>
            <a:br>
              <a:rPr lang="en-US" sz="2200" b="1" dirty="0">
                <a:solidFill>
                  <a:srgbClr val="FF0000"/>
                </a:solidFill>
                <a:latin typeface="+mj-lt"/>
              </a:rPr>
            </a:br>
            <a:r>
              <a:rPr lang="en-US" sz="2200" b="1" dirty="0">
                <a:solidFill>
                  <a:srgbClr val="FF0000"/>
                </a:solidFill>
                <a:latin typeface="+mj-lt"/>
              </a:rPr>
              <a:t>Friday 13:00 – 15:00 </a:t>
            </a:r>
          </a:p>
          <a:p>
            <a:pPr algn="ctr"/>
            <a:r>
              <a:rPr lang="en-US" sz="2200" b="1" dirty="0">
                <a:solidFill>
                  <a:srgbClr val="FF0000"/>
                </a:solidFill>
                <a:latin typeface="+mj-lt"/>
              </a:rPr>
              <a:t>or go onto the mailing list and contribute to the discussion. </a:t>
            </a:r>
            <a:r>
              <a:rPr lang="de-CH" sz="2200" b="1" dirty="0">
                <a:latin typeface="+mj-lt"/>
              </a:rPr>
              <a:t>»</a:t>
            </a:r>
            <a:endParaRPr lang="en-US" sz="2200" b="1" dirty="0">
              <a:latin typeface="+mj-lt"/>
            </a:endParaRPr>
          </a:p>
        </p:txBody>
      </p:sp>
      <p:cxnSp>
        <p:nvCxnSpPr>
          <p:cNvPr id="21" name="Straight Arrow Connector 20">
            <a:extLst>
              <a:ext uri="{FF2B5EF4-FFF2-40B4-BE49-F238E27FC236}">
                <a16:creationId xmlns:a16="http://schemas.microsoft.com/office/drawing/2014/main" id="{DCC108B7-3175-A51B-346A-B1C4613E8455}"/>
              </a:ext>
            </a:extLst>
          </p:cNvPr>
          <p:cNvCxnSpPr>
            <a:cxnSpLocks/>
          </p:cNvCxnSpPr>
          <p:nvPr/>
        </p:nvCxnSpPr>
        <p:spPr>
          <a:xfrm>
            <a:off x="6316824" y="3666097"/>
            <a:ext cx="1987421" cy="0"/>
          </a:xfrm>
          <a:prstGeom prst="straightConnector1">
            <a:avLst/>
          </a:prstGeom>
          <a:ln w="254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60420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lide Number Placeholder 1"/>
          <p:cNvSpPr txBox="1">
            <a:spLocks noGrp="1"/>
          </p:cNvSpPr>
          <p:nvPr>
            <p:ph type="sldNum" sz="quarter" idx="4294967295"/>
          </p:nvPr>
        </p:nvSpPr>
        <p:spPr>
          <a:xfrm>
            <a:off x="11807887" y="6403799"/>
            <a:ext cx="194256" cy="2808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1400"/>
            </a:lvl1pPr>
          </a:lstStyle>
          <a:p>
            <a:fld id="{86CB4B4D-7CA3-9044-876B-883B54F8677D}" type="slidenum">
              <a:rPr/>
              <a:t>39</a:t>
            </a:fld>
            <a:endParaRPr/>
          </a:p>
        </p:txBody>
      </p:sp>
      <p:sp>
        <p:nvSpPr>
          <p:cNvPr id="125" name="Title 1"/>
          <p:cNvSpPr txBox="1">
            <a:spLocks noGrp="1"/>
          </p:cNvSpPr>
          <p:nvPr>
            <p:ph type="title"/>
          </p:nvPr>
        </p:nvSpPr>
        <p:spPr>
          <a:xfrm>
            <a:off x="838200" y="276225"/>
            <a:ext cx="10515600" cy="859757"/>
          </a:xfrm>
          <a:prstGeom prst="rect">
            <a:avLst/>
          </a:prstGeom>
        </p:spPr>
        <p:txBody>
          <a:bodyPr/>
          <a:lstStyle>
            <a:lvl1pPr>
              <a:defRPr sz="2800"/>
            </a:lvl1pPr>
          </a:lstStyle>
          <a:p>
            <a:r>
              <a:t>Relevant Papers for more Details</a:t>
            </a:r>
          </a:p>
        </p:txBody>
      </p:sp>
      <p:sp>
        <p:nvSpPr>
          <p:cNvPr id="126" name="TextBox 3"/>
          <p:cNvSpPr txBox="1"/>
          <p:nvPr/>
        </p:nvSpPr>
        <p:spPr>
          <a:xfrm>
            <a:off x="6711814" y="5319923"/>
            <a:ext cx="4878284" cy="18697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1600">
                <a:solidFill>
                  <a:srgbClr val="595959"/>
                </a:solidFill>
                <a:latin typeface="Lato"/>
                <a:ea typeface="Lato"/>
                <a:cs typeface="Lato"/>
                <a:sym typeface="Lato"/>
              </a:defRPr>
            </a:pPr>
            <a:r>
              <a:t>Paper “</a:t>
            </a:r>
            <a:r>
              <a:rPr b="1">
                <a:solidFill>
                  <a:srgbClr val="FF0000"/>
                </a:solidFill>
              </a:rPr>
              <a:t>Daisy: Practical Anomaly Detection in large BGP/MPLS and BGP/SRv6 VPN Networks</a:t>
            </a:r>
            <a:r>
              <a:t>” </a:t>
            </a:r>
            <a:r>
              <a:rPr>
                <a:solidFill>
                  <a:srgbClr val="AFABAB"/>
                </a:solidFill>
                <a:latin typeface="+mj-lt"/>
                <a:ea typeface="+mj-ea"/>
                <a:cs typeface="+mj-cs"/>
                <a:sym typeface="Calibri"/>
              </a:rPr>
              <a:t>published at ACM/IRTF ANRW’23  </a:t>
            </a:r>
          </a:p>
          <a:p>
            <a:pPr algn="ctr">
              <a:defRPr sz="1600">
                <a:solidFill>
                  <a:srgbClr val="AFABAB"/>
                </a:solidFill>
              </a:defRPr>
            </a:pPr>
            <a:r>
              <a:t>San Francisco, USA (24 July 2023)</a:t>
            </a:r>
          </a:p>
          <a:p>
            <a:pPr algn="ctr">
              <a:defRPr sz="1600">
                <a:solidFill>
                  <a:srgbClr val="AFABAB"/>
                </a:solidFill>
              </a:defRPr>
            </a:pPr>
            <a:r>
              <a:t>Open access: </a:t>
            </a:r>
            <a:r>
              <a:rPr u="sng">
                <a:solidFill>
                  <a:srgbClr val="0563C1"/>
                </a:solidFill>
                <a:uFill>
                  <a:solidFill>
                    <a:srgbClr val="0563C1"/>
                  </a:solidFill>
                </a:uFill>
                <a:hlinkClick r:id="rId2"/>
              </a:rPr>
              <a:t>http://hal.science/hal-04307611</a:t>
            </a:r>
            <a:r>
              <a:t> </a:t>
            </a:r>
          </a:p>
          <a:p>
            <a:br/>
            <a:endParaRPr/>
          </a:p>
        </p:txBody>
      </p:sp>
      <p:sp>
        <p:nvSpPr>
          <p:cNvPr id="127" name="TextBox 7"/>
          <p:cNvSpPr txBox="1"/>
          <p:nvPr/>
        </p:nvSpPr>
        <p:spPr>
          <a:xfrm>
            <a:off x="966381" y="5285332"/>
            <a:ext cx="5547593" cy="13234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defRPr sz="1600">
                <a:solidFill>
                  <a:srgbClr val="595959"/>
                </a:solidFill>
                <a:latin typeface="Lato"/>
                <a:ea typeface="Lato"/>
                <a:cs typeface="Lato"/>
                <a:sym typeface="Lato"/>
              </a:defRPr>
            </a:pPr>
            <a:r>
              <a:rPr dirty="0"/>
              <a:t>Paper “</a:t>
            </a:r>
            <a:r>
              <a:rPr b="1" dirty="0">
                <a:solidFill>
                  <a:srgbClr val="FF0000"/>
                </a:solidFill>
              </a:rPr>
              <a:t>Practical Anomaly Detection in Internet Services: An ISP centric approach</a:t>
            </a:r>
            <a:r>
              <a:rPr dirty="0"/>
              <a:t>” </a:t>
            </a:r>
          </a:p>
          <a:p>
            <a:pPr algn="ctr">
              <a:defRPr sz="1600">
                <a:solidFill>
                  <a:srgbClr val="AFABAB"/>
                </a:solidFill>
              </a:defRPr>
            </a:pPr>
            <a:r>
              <a:rPr dirty="0"/>
              <a:t>Published at </a:t>
            </a:r>
            <a:r>
              <a:rPr dirty="0" err="1"/>
              <a:t>AnNet</a:t>
            </a:r>
            <a:r>
              <a:rPr dirty="0"/>
              <a:t> Workshop (In conjunction with IEEE NOMS)</a:t>
            </a:r>
          </a:p>
          <a:p>
            <a:pPr algn="ctr">
              <a:defRPr sz="1600">
                <a:solidFill>
                  <a:srgbClr val="AFABAB"/>
                </a:solidFill>
              </a:defRPr>
            </a:pPr>
            <a:r>
              <a:rPr dirty="0"/>
              <a:t>Seoul, South Korea (6–10 May 2024)</a:t>
            </a:r>
          </a:p>
          <a:p>
            <a:pPr algn="ctr">
              <a:defRPr sz="1600">
                <a:solidFill>
                  <a:srgbClr val="AFABAB"/>
                </a:solidFill>
              </a:defRPr>
            </a:pPr>
            <a:r>
              <a:rPr lang="de-CH" dirty="0"/>
              <a:t>Open </a:t>
            </a:r>
            <a:r>
              <a:rPr lang="de-CH" dirty="0" err="1"/>
              <a:t>access</a:t>
            </a:r>
            <a:r>
              <a:rPr lang="de-CH" dirty="0"/>
              <a:t>: </a:t>
            </a:r>
            <a:r>
              <a:rPr lang="de-CH" dirty="0">
                <a:hlinkClick r:id="rId3"/>
              </a:rPr>
              <a:t>https://hal.science/hal-04655324</a:t>
            </a:r>
            <a:endParaRPr dirty="0"/>
          </a:p>
        </p:txBody>
      </p:sp>
      <p:pic>
        <p:nvPicPr>
          <p:cNvPr id="128" name="Picture 6" descr="Picture 6"/>
          <p:cNvPicPr>
            <a:picLocks noChangeAspect="1"/>
          </p:cNvPicPr>
          <p:nvPr/>
        </p:nvPicPr>
        <p:blipFill>
          <a:blip r:embed="rId4"/>
          <a:stretch>
            <a:fillRect/>
          </a:stretch>
        </p:blipFill>
        <p:spPr>
          <a:xfrm>
            <a:off x="7586136" y="1132392"/>
            <a:ext cx="3129642" cy="4040661"/>
          </a:xfrm>
          <a:prstGeom prst="rect">
            <a:avLst/>
          </a:prstGeom>
          <a:ln w="12700">
            <a:miter lim="400000"/>
          </a:ln>
        </p:spPr>
      </p:pic>
      <p:pic>
        <p:nvPicPr>
          <p:cNvPr id="129" name="Screenshot 2024-07-21 at 22.41.27.png" descr="Screenshot 2024-07-21 at 22.41.27.png"/>
          <p:cNvPicPr>
            <a:picLocks noChangeAspect="1"/>
          </p:cNvPicPr>
          <p:nvPr/>
        </p:nvPicPr>
        <p:blipFill>
          <a:blip r:embed="rId5"/>
          <a:stretch>
            <a:fillRect/>
          </a:stretch>
        </p:blipFill>
        <p:spPr>
          <a:xfrm>
            <a:off x="2216696" y="1188060"/>
            <a:ext cx="3046964" cy="3929324"/>
          </a:xfrm>
          <a:prstGeom prst="rect">
            <a:avLst/>
          </a:prstGeom>
          <a:ln w="12700">
            <a:miter lim="400000"/>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4AC485-25DE-431E-B345-9C0A15BB7F8A}" type="slidenum">
              <a:rPr kumimoji="0" lang="de-CH" sz="14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de-CH" sz="14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3" name="Title 1">
            <a:extLst>
              <a:ext uri="{FF2B5EF4-FFF2-40B4-BE49-F238E27FC236}">
                <a16:creationId xmlns:a16="http://schemas.microsoft.com/office/drawing/2014/main" id="{509802C0-BFFB-9B0F-A529-E60CDD518439}"/>
              </a:ext>
            </a:extLst>
          </p:cNvPr>
          <p:cNvSpPr>
            <a:spLocks noGrp="1"/>
          </p:cNvSpPr>
          <p:nvPr>
            <p:ph type="title"/>
          </p:nvPr>
        </p:nvSpPr>
        <p:spPr>
          <a:xfrm>
            <a:off x="838200" y="365125"/>
            <a:ext cx="10515600" cy="1325563"/>
          </a:xfrm>
        </p:spPr>
        <p:txBody>
          <a:bodyPr>
            <a:normAutofit/>
          </a:bodyPr>
          <a:lstStyle/>
          <a:p>
            <a:r>
              <a:rPr lang="en-US" sz="2800" b="1"/>
              <a:t>Example: Monitoring </a:t>
            </a:r>
            <a:r>
              <a:rPr lang="en-US" sz="2800" b="1" dirty="0"/>
              <a:t>L3 VPN's with IPFIX, BMP and YANG Push</a:t>
            </a:r>
            <a:br>
              <a:rPr lang="en-GB" sz="3600" dirty="0"/>
            </a:br>
            <a:r>
              <a:rPr lang="en-US" sz="2700" dirty="0">
                <a:solidFill>
                  <a:schemeClr val="bg2">
                    <a:lumMod val="75000"/>
                  </a:schemeClr>
                </a:solidFill>
              </a:rPr>
              <a:t>From Connectivity Service to Realtime Network Analytics</a:t>
            </a:r>
          </a:p>
        </p:txBody>
      </p:sp>
      <p:sp>
        <p:nvSpPr>
          <p:cNvPr id="18" name="Content Placeholder 1">
            <a:extLst>
              <a:ext uri="{FF2B5EF4-FFF2-40B4-BE49-F238E27FC236}">
                <a16:creationId xmlns:a16="http://schemas.microsoft.com/office/drawing/2014/main" id="{7FEC644C-5BBA-9D8A-F77B-29E3C855E4BF}"/>
              </a:ext>
            </a:extLst>
          </p:cNvPr>
          <p:cNvSpPr txBox="1">
            <a:spLocks/>
          </p:cNvSpPr>
          <p:nvPr/>
        </p:nvSpPr>
        <p:spPr bwMode="black">
          <a:xfrm>
            <a:off x="5903843" y="1742858"/>
            <a:ext cx="5684049" cy="4788632"/>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182880" marR="0" lvl="0" indent="-182880" algn="l" defTabSz="914400" rtl="0" eaLnBrk="1" fontAlgn="auto" latinLnBrk="0" hangingPunct="1">
              <a:lnSpc>
                <a:spcPct val="90000"/>
              </a:lnSpc>
              <a:buClr>
                <a:srgbClr val="11AAFF"/>
              </a:buClr>
              <a:buSzTx/>
              <a:buFont typeface="TheSans Swisscom" panose="020B0603020202020204" pitchFamily="34" charset="0"/>
              <a:buChar char="&gt;"/>
              <a:tabLst/>
              <a:defRPr/>
            </a:pPr>
            <a:r>
              <a:rPr lang="en-US" b="1" dirty="0">
                <a:solidFill>
                  <a:srgbClr val="FF0000"/>
                </a:solidFill>
                <a:latin typeface="TheSans Swisscom Light"/>
              </a:rPr>
              <a:t>Connectivity Service </a:t>
            </a:r>
            <a:r>
              <a:rPr kumimoji="0" lang="en-US" sz="1600" b="1" i="0" u="none" strike="noStrike" kern="1200" cap="none" spc="0" normalizeH="0" baseline="0" noProof="0" dirty="0">
                <a:ln>
                  <a:noFill/>
                </a:ln>
                <a:solidFill>
                  <a:srgbClr val="FF0000"/>
                </a:solidFill>
                <a:effectLst/>
                <a:uLnTx/>
                <a:uFillTx/>
                <a:latin typeface="TheSans Swisscom Light"/>
                <a:ea typeface="+mn-ea"/>
                <a:cs typeface="+mn-cs"/>
              </a:rPr>
              <a:t>perspective, </a:t>
            </a:r>
            <a:r>
              <a:rPr kumimoji="0" lang="en-US" sz="1600" i="0" u="none" strike="noStrike" kern="1200" cap="none" spc="0" normalizeH="0" baseline="0" noProof="0" dirty="0">
                <a:ln>
                  <a:noFill/>
                </a:ln>
                <a:solidFill>
                  <a:prstClr val="black"/>
                </a:solidFill>
                <a:effectLst/>
                <a:uLnTx/>
                <a:uFillTx/>
                <a:latin typeface="TheSans Swisscom Light"/>
                <a:ea typeface="+mn-ea"/>
                <a:cs typeface="+mn-cs"/>
              </a:rPr>
              <a:t>Connection Points are connected through Logical Connections.</a:t>
            </a:r>
          </a:p>
          <a:p>
            <a:pPr marL="182880" marR="0" lvl="0" indent="-182880" algn="l" defTabSz="914400" rtl="0" eaLnBrk="1" fontAlgn="auto" latinLnBrk="0" hangingPunct="1">
              <a:lnSpc>
                <a:spcPct val="90000"/>
              </a:lnSpc>
              <a:buClr>
                <a:srgbClr val="11AAFF"/>
              </a:buClr>
              <a:buSzTx/>
              <a:buFont typeface="TheSans Swisscom" panose="020B0603020202020204" pitchFamily="34" charset="0"/>
              <a:buChar char="&gt;"/>
              <a:tabLst/>
              <a:defRPr/>
            </a:pPr>
            <a:r>
              <a:rPr kumimoji="0" lang="en-US" sz="1600" b="1" i="0" u="none" strike="noStrike" kern="1200" cap="none" spc="0" normalizeH="0" baseline="0" noProof="0" dirty="0">
                <a:ln>
                  <a:noFill/>
                </a:ln>
                <a:solidFill>
                  <a:srgbClr val="FF0000"/>
                </a:solidFill>
                <a:effectLst/>
                <a:uLnTx/>
                <a:uFillTx/>
                <a:latin typeface="TheSans Swisscom Light"/>
                <a:ea typeface="+mn-ea"/>
                <a:cs typeface="+mn-cs"/>
              </a:rPr>
              <a:t>From a BGP control-plane perspective, </a:t>
            </a:r>
            <a:r>
              <a:rPr kumimoji="0" lang="en-US" sz="1600" i="0" u="none" strike="noStrike" kern="1200" cap="none" spc="0" normalizeH="0" baseline="0" noProof="0" dirty="0">
                <a:ln>
                  <a:noFill/>
                </a:ln>
                <a:solidFill>
                  <a:prstClr val="black"/>
                </a:solidFill>
                <a:effectLst/>
                <a:uLnTx/>
                <a:uFillTx/>
                <a:latin typeface="TheSans Swisscom Light"/>
                <a:ea typeface="+mn-ea"/>
                <a:cs typeface="+mn-cs"/>
              </a:rPr>
              <a:t>IPv4/6 unicast prefixes in VRF's are tagged with BGP standard communities. </a:t>
            </a:r>
          </a:p>
          <a:p>
            <a:pPr marL="362880" marR="0" lvl="1" indent="-182880" algn="l" defTabSz="914400" rtl="0" eaLnBrk="1" fontAlgn="auto" latinLnBrk="0" hangingPunct="1">
              <a:lnSpc>
                <a:spcPct val="90000"/>
              </a:lnSpc>
              <a:spcBef>
                <a:spcPts val="600"/>
              </a:spcBef>
              <a:spcAft>
                <a:spcPts val="600"/>
              </a:spcAft>
              <a:buClr>
                <a:srgbClr val="11AAFF"/>
              </a:buClr>
              <a:buSzTx/>
              <a:buFont typeface="TheSans Swisscom" panose="020B0603020202020204" pitchFamily="34" charset="0"/>
              <a:buChar char="&gt;"/>
              <a:tabLst/>
              <a:defRPr/>
            </a:pPr>
            <a:r>
              <a:rPr kumimoji="0" lang="en-US" sz="1600" b="0" i="0" u="none" strike="noStrike" kern="1200" cap="none" spc="0" normalizeH="0" baseline="0" noProof="0" dirty="0">
                <a:ln>
                  <a:noFill/>
                </a:ln>
                <a:solidFill>
                  <a:prstClr val="black"/>
                </a:solidFill>
                <a:effectLst/>
                <a:uLnTx/>
                <a:uFillTx/>
                <a:latin typeface="TheSans Swisscom Light"/>
                <a:ea typeface="+mn-ea"/>
                <a:cs typeface="+mn-cs"/>
              </a:rPr>
              <a:t>One BGP standard community to identify the Logical Connection. One BGP standard community to identify each Connection Point. </a:t>
            </a:r>
          </a:p>
          <a:p>
            <a:pPr marL="362880" marR="0" lvl="1" indent="-182880" algn="l" defTabSz="914400" rtl="0" eaLnBrk="1" fontAlgn="auto" latinLnBrk="0" hangingPunct="1">
              <a:lnSpc>
                <a:spcPct val="90000"/>
              </a:lnSpc>
              <a:spcBef>
                <a:spcPts val="600"/>
              </a:spcBef>
              <a:spcAft>
                <a:spcPts val="600"/>
              </a:spcAft>
              <a:buClr>
                <a:srgbClr val="11AAFF"/>
              </a:buClr>
              <a:buSzTx/>
              <a:buFont typeface="TheSans Swisscom" panose="020B0603020202020204" pitchFamily="34" charset="0"/>
              <a:buChar char="&gt;"/>
              <a:tabLst/>
              <a:defRPr/>
            </a:pPr>
            <a:r>
              <a:rPr kumimoji="0" lang="en-US" sz="1600" b="0" i="0" u="none" strike="noStrike" kern="1200" cap="none" spc="0" normalizeH="0" baseline="0" noProof="0" dirty="0">
                <a:ln>
                  <a:noFill/>
                </a:ln>
                <a:effectLst/>
                <a:uLnTx/>
                <a:uFillTx/>
                <a:latin typeface="TheSans Swisscom Light"/>
                <a:ea typeface="+mn-ea"/>
                <a:cs typeface="+mn-cs"/>
              </a:rPr>
              <a:t>When IPv4/6 prefixes are exported from VRF's, a BGP route-distinguisher, BGP extended community route-targets and a SRv6 VPN SID for the IPv6 next-hop </a:t>
            </a:r>
            <a:r>
              <a:rPr lang="en-US" dirty="0">
                <a:latin typeface="TheSans Swisscom Light"/>
              </a:rPr>
              <a:t>are</a:t>
            </a:r>
            <a:r>
              <a:rPr kumimoji="0" lang="en-US" sz="1600" b="0" i="0" u="none" strike="noStrike" kern="1200" cap="none" spc="0" normalizeH="0" baseline="0" noProof="0" dirty="0">
                <a:ln>
                  <a:noFill/>
                </a:ln>
                <a:effectLst/>
                <a:uLnTx/>
                <a:uFillTx/>
                <a:latin typeface="TheSans Swisscom Light"/>
                <a:ea typeface="+mn-ea"/>
                <a:cs typeface="+mn-cs"/>
              </a:rPr>
              <a:t> allocated.</a:t>
            </a:r>
          </a:p>
          <a:p>
            <a:pPr marL="182880" marR="0" lvl="0" indent="-182880" algn="l" defTabSz="914400" rtl="0" eaLnBrk="1" fontAlgn="auto" latinLnBrk="0" hangingPunct="1">
              <a:lnSpc>
                <a:spcPct val="90000"/>
              </a:lnSpc>
              <a:buClr>
                <a:srgbClr val="11AAFF"/>
              </a:buClr>
              <a:buSzTx/>
              <a:buFont typeface="TheSans Swisscom" panose="020B0603020202020204" pitchFamily="34" charset="0"/>
              <a:buChar char="&gt;"/>
              <a:tabLst/>
              <a:defRPr/>
            </a:pPr>
            <a:r>
              <a:rPr kumimoji="0" lang="en-US" sz="1600" b="1" i="0" u="none" strike="noStrike" kern="1200" cap="none" spc="0" normalizeH="0" baseline="0" noProof="0" dirty="0">
                <a:ln>
                  <a:noFill/>
                </a:ln>
                <a:solidFill>
                  <a:srgbClr val="FF0000"/>
                </a:solidFill>
                <a:effectLst/>
                <a:uLnTx/>
                <a:uFillTx/>
                <a:latin typeface="TheSans Swisscom Light"/>
                <a:ea typeface="+mn-ea"/>
                <a:cs typeface="+mn-cs"/>
              </a:rPr>
              <a:t>From a forwarding plane perspective, </a:t>
            </a:r>
            <a:r>
              <a:rPr kumimoji="0" lang="en-US" sz="1600" i="0" u="none" strike="noStrike" kern="1200" cap="none" spc="0" normalizeH="0" baseline="0" noProof="0" dirty="0">
                <a:ln>
                  <a:noFill/>
                </a:ln>
                <a:effectLst/>
                <a:uLnTx/>
                <a:uFillTx/>
                <a:latin typeface="TheSans Swisscom Light"/>
                <a:ea typeface="+mn-ea"/>
                <a:cs typeface="+mn-cs"/>
              </a:rPr>
              <a:t>when IPv4/6 unicast traffic is received from the edge at the SRv6 PE, a lookup is performed, the SRv6 VPN SID is obtained and IPv6 next-hop is added when forwarded to the core.</a:t>
            </a:r>
          </a:p>
          <a:p>
            <a:pPr marL="182880" marR="0" lvl="0" indent="-182880" algn="l" defTabSz="914400" rtl="0" eaLnBrk="1" fontAlgn="auto" latinLnBrk="0" hangingPunct="1">
              <a:lnSpc>
                <a:spcPct val="90000"/>
              </a:lnSpc>
              <a:buClr>
                <a:srgbClr val="11AAFF"/>
              </a:buClr>
              <a:buSzTx/>
              <a:buFont typeface="TheSans Swisscom" panose="020B0603020202020204" pitchFamily="34" charset="0"/>
              <a:buChar char="&gt;"/>
              <a:tabLst/>
              <a:defRPr/>
            </a:pPr>
            <a:r>
              <a:rPr kumimoji="0" lang="en-US" sz="1600" b="1" i="0" u="none" strike="noStrike" kern="1200" cap="none" spc="0" normalizeH="0" baseline="0" noProof="0" dirty="0">
                <a:ln>
                  <a:noFill/>
                </a:ln>
                <a:solidFill>
                  <a:srgbClr val="FF0000"/>
                </a:solidFill>
                <a:effectLst/>
                <a:uLnTx/>
                <a:uFillTx/>
                <a:latin typeface="TheSans Swisscom Light"/>
                <a:ea typeface="+mn-ea"/>
                <a:cs typeface="+mn-cs"/>
              </a:rPr>
              <a:t>Swisscom collects </a:t>
            </a:r>
            <a:r>
              <a:rPr kumimoji="0" lang="en-US" sz="1600" i="0" u="none" strike="noStrike" kern="1200" cap="none" spc="0" normalizeH="0" baseline="0" noProof="0" dirty="0">
                <a:ln>
                  <a:noFill/>
                </a:ln>
                <a:effectLst/>
                <a:uLnTx/>
                <a:uFillTx/>
                <a:latin typeface="TheSans Swisscom Light"/>
                <a:ea typeface="+mn-ea"/>
                <a:cs typeface="+mn-cs"/>
              </a:rPr>
              <a:t>MPLS and SRv6 provider data plane, IPv4/6 unicast customer data-plane in IPFIX and at provider edge BGP VPNv4/6 unicast </a:t>
            </a:r>
            <a:r>
              <a:rPr kumimoji="0" lang="en-US" sz="1600" b="1" i="0" u="none" strike="noStrike" kern="1200" cap="none" spc="0" normalizeH="0" baseline="0" noProof="0" dirty="0">
                <a:ln>
                  <a:noFill/>
                </a:ln>
                <a:solidFill>
                  <a:srgbClr val="FF0000"/>
                </a:solidFill>
                <a:effectLst/>
                <a:uLnTx/>
                <a:uFillTx/>
                <a:latin typeface="TheSans Swisscom Light"/>
                <a:ea typeface="+mn-ea"/>
                <a:cs typeface="+mn-cs"/>
              </a:rPr>
              <a:t>in production </a:t>
            </a:r>
            <a:r>
              <a:rPr kumimoji="0" lang="en-US" sz="1600" i="0" u="none" strike="noStrike" kern="1200" cap="none" spc="0" normalizeH="0" baseline="0" noProof="0" dirty="0">
                <a:ln>
                  <a:noFill/>
                </a:ln>
                <a:effectLst/>
                <a:uLnTx/>
                <a:uFillTx/>
                <a:latin typeface="TheSans Swisscom Light"/>
                <a:ea typeface="+mn-ea"/>
                <a:cs typeface="+mn-cs"/>
              </a:rPr>
              <a:t>to perform real-time data correlation.</a:t>
            </a:r>
          </a:p>
          <a:p>
            <a:pPr marL="182880" marR="0" lvl="0" indent="-182880" algn="l" defTabSz="914400" rtl="0" eaLnBrk="1" fontAlgn="auto" latinLnBrk="0" hangingPunct="1">
              <a:lnSpc>
                <a:spcPct val="90000"/>
              </a:lnSpc>
              <a:spcBef>
                <a:spcPts val="300"/>
              </a:spcBef>
              <a:spcAft>
                <a:spcPts val="300"/>
              </a:spcAft>
              <a:buClr>
                <a:srgbClr val="11AAFF"/>
              </a:buClr>
              <a:buSzTx/>
              <a:buFont typeface="TheSans Swisscom" panose="020B0603020202020204" pitchFamily="34" charset="0"/>
              <a:buChar char="&gt;"/>
              <a:tabLst/>
              <a:defRPr/>
            </a:pPr>
            <a:endPar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9" name="Picture 18">
            <a:extLst>
              <a:ext uri="{FF2B5EF4-FFF2-40B4-BE49-F238E27FC236}">
                <a16:creationId xmlns:a16="http://schemas.microsoft.com/office/drawing/2014/main" id="{6C2E1AF7-54F3-0ED4-A99D-8EDF1964205C}"/>
              </a:ext>
            </a:extLst>
          </p:cNvPr>
          <p:cNvPicPr>
            <a:picLocks noChangeAspect="1"/>
          </p:cNvPicPr>
          <p:nvPr/>
        </p:nvPicPr>
        <p:blipFill>
          <a:blip r:embed="rId3"/>
          <a:stretch>
            <a:fillRect/>
          </a:stretch>
        </p:blipFill>
        <p:spPr>
          <a:xfrm>
            <a:off x="1017104" y="1695129"/>
            <a:ext cx="4710952" cy="4884090"/>
          </a:xfrm>
          <a:prstGeom prst="rect">
            <a:avLst/>
          </a:prstGeom>
        </p:spPr>
      </p:pic>
    </p:spTree>
    <p:extLst>
      <p:ext uri="{BB962C8B-B14F-4D97-AF65-F5344CB8AC3E}">
        <p14:creationId xmlns:p14="http://schemas.microsoft.com/office/powerpoint/2010/main" val="13024697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109" descr="A cake with a message on it&#10;&#10;Description automatically generated with medium confidence">
            <a:extLst>
              <a:ext uri="{FF2B5EF4-FFF2-40B4-BE49-F238E27FC236}">
                <a16:creationId xmlns:a16="http://schemas.microsoft.com/office/drawing/2014/main" id="{BE29D9A2-AA39-4B1B-B366-9C43E70E331D}"/>
              </a:ext>
            </a:extLst>
          </p:cNvPr>
          <p:cNvPicPr>
            <a:picLocks noChangeAspect="1"/>
          </p:cNvPicPr>
          <p:nvPr/>
        </p:nvPicPr>
        <p:blipFill rotWithShape="1">
          <a:blip r:embed="rId3">
            <a:extLst>
              <a:ext uri="{28A0092B-C50C-407E-A947-70E740481C1C}">
                <a14:useLocalDpi xmlns:a14="http://schemas.microsoft.com/office/drawing/2010/main" val="0"/>
              </a:ext>
            </a:extLst>
          </a:blip>
          <a:srcRect t="802" b="24198"/>
          <a:stretch/>
        </p:blipFill>
        <p:spPr>
          <a:xfrm>
            <a:off x="20" y="10"/>
            <a:ext cx="12191980" cy="6857990"/>
          </a:xfrm>
          <a:prstGeom prst="rect">
            <a:avLst/>
          </a:prstGeom>
          <a:noFill/>
        </p:spPr>
      </p:pic>
      <p:sp>
        <p:nvSpPr>
          <p:cNvPr id="3" name="Slide Number Placeholder 2" hidden="1">
            <a:extLst>
              <a:ext uri="{FF2B5EF4-FFF2-40B4-BE49-F238E27FC236}">
                <a16:creationId xmlns:a16="http://schemas.microsoft.com/office/drawing/2014/main" id="{9690665C-8566-4537-9D7A-7F19909CBCF1}"/>
              </a:ext>
            </a:extLst>
          </p:cNvPr>
          <p:cNvSpPr>
            <a:spLocks noGrp="1"/>
          </p:cNvSpPr>
          <p:nvPr>
            <p:ph type="sldNum" sz="quarter" idx="4294967295"/>
          </p:nvPr>
        </p:nvSpPr>
        <p:spPr bwMode="gray">
          <a:xfrm flipH="1">
            <a:off x="191344" y="6093336"/>
            <a:ext cx="432048" cy="360000"/>
          </a:xfrm>
        </p:spPr>
        <p:txBody>
          <a:bodyPr/>
          <a:lstStyle/>
          <a:p>
            <a:pPr>
              <a:spcAft>
                <a:spcPts val="600"/>
              </a:spcAft>
            </a:pPr>
            <a:fld id="{8FF9B0DE-3FEB-4AA0-B465-B80EF7C1333D}" type="slidenum">
              <a:rPr lang="de-CH" smtClean="0"/>
              <a:pPr>
                <a:spcAft>
                  <a:spcPts val="600"/>
                </a:spcAft>
              </a:pPr>
              <a:t>40</a:t>
            </a:fld>
            <a:endParaRPr lang="de-CH"/>
          </a:p>
        </p:txBody>
      </p:sp>
    </p:spTree>
    <p:extLst>
      <p:ext uri="{BB962C8B-B14F-4D97-AF65-F5344CB8AC3E}">
        <p14:creationId xmlns:p14="http://schemas.microsoft.com/office/powerpoint/2010/main" val="6707725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41</a:t>
            </a:fld>
            <a:endParaRPr lang="de-CH" sz="1400" dirty="0"/>
          </a:p>
        </p:txBody>
      </p:sp>
      <p:sp>
        <p:nvSpPr>
          <p:cNvPr id="5" name="Inhaltsplatzhalter 2">
            <a:extLst>
              <a:ext uri="{FF2B5EF4-FFF2-40B4-BE49-F238E27FC236}">
                <a16:creationId xmlns:a16="http://schemas.microsoft.com/office/drawing/2014/main" id="{0194B37B-813A-99FE-7B78-4D87D8C30D44}"/>
              </a:ext>
            </a:extLst>
          </p:cNvPr>
          <p:cNvSpPr txBox="1">
            <a:spLocks/>
          </p:cNvSpPr>
          <p:nvPr/>
        </p:nvSpPr>
        <p:spPr bwMode="black">
          <a:xfrm>
            <a:off x="961533" y="2011679"/>
            <a:ext cx="6363093" cy="4171630"/>
          </a:xfrm>
          <a:prstGeom prst="rect">
            <a:avLst/>
          </a:prstGeom>
        </p:spPr>
        <p:txBody>
          <a:bodyPr wrap="square"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r>
              <a:rPr lang="en-US" dirty="0"/>
              <a:t>Nowadays network operators are using </a:t>
            </a:r>
            <a:r>
              <a:rPr lang="en-US" b="1" dirty="0">
                <a:solidFill>
                  <a:srgbClr val="FF0000"/>
                </a:solidFill>
              </a:rPr>
              <a:t>machine and human readable YANG </a:t>
            </a:r>
            <a:r>
              <a:rPr lang="en-US" dirty="0">
                <a:solidFill>
                  <a:srgbClr val="FF0000"/>
                </a:solidFill>
                <a:hlinkClick r:id="rId2"/>
              </a:rPr>
              <a:t>RFC 7950</a:t>
            </a:r>
            <a:r>
              <a:rPr lang="en-US" dirty="0">
                <a:hlinkClick r:id="rId2"/>
              </a:rPr>
              <a:t> </a:t>
            </a:r>
            <a:r>
              <a:rPr lang="en-US" dirty="0"/>
              <a:t>to model their configurations and obtain YANG modelled data from their networks. </a:t>
            </a:r>
          </a:p>
          <a:p>
            <a:r>
              <a:rPr lang="en-US" b="1" dirty="0">
                <a:solidFill>
                  <a:srgbClr val="FF0000"/>
                </a:solidFill>
              </a:rPr>
              <a:t>Network operators organizing their data in a Data Mesh </a:t>
            </a:r>
            <a:r>
              <a:rPr lang="en-US" dirty="0"/>
              <a:t>where a message broker such as Apache Kafka facilitates the exchange of messages among data processing components. </a:t>
            </a:r>
          </a:p>
          <a:p>
            <a:r>
              <a:rPr lang="en-US" dirty="0"/>
              <a:t>Today, subscribing to a YANG datastore, publishing a YANG modeled notifications message from the network and viewing the data in a time series database, </a:t>
            </a:r>
            <a:r>
              <a:rPr lang="en-US" b="1" dirty="0">
                <a:solidFill>
                  <a:srgbClr val="FF0000"/>
                </a:solidFill>
              </a:rPr>
              <a:t>manual labor is needed to perform data transformation </a:t>
            </a:r>
            <a:r>
              <a:rPr lang="en-US" dirty="0"/>
              <a:t>to make a message broker and its data processing components with YANG notifications interoperable.</a:t>
            </a:r>
          </a:p>
        </p:txBody>
      </p:sp>
      <p:sp>
        <p:nvSpPr>
          <p:cNvPr id="18" name="TextBox 17">
            <a:extLst>
              <a:ext uri="{FF2B5EF4-FFF2-40B4-BE49-F238E27FC236}">
                <a16:creationId xmlns:a16="http://schemas.microsoft.com/office/drawing/2014/main" id="{B283EDB4-CFDF-D6B9-8AF9-9CFA563360E3}"/>
              </a:ext>
            </a:extLst>
          </p:cNvPr>
          <p:cNvSpPr txBox="1"/>
          <p:nvPr/>
        </p:nvSpPr>
        <p:spPr>
          <a:xfrm>
            <a:off x="7588576" y="2365150"/>
            <a:ext cx="3999316" cy="2862322"/>
          </a:xfrm>
          <a:prstGeom prst="rect">
            <a:avLst/>
          </a:prstGeom>
          <a:noFill/>
        </p:spPr>
        <p:txBody>
          <a:bodyPr wrap="square">
            <a:spAutoFit/>
          </a:bodyPr>
          <a:lstStyle/>
          <a:p>
            <a:pPr algn="ctr"/>
            <a:r>
              <a:rPr lang="en-US" sz="3000" b="1" dirty="0">
                <a:latin typeface="+mj-lt"/>
              </a:rPr>
              <a:t>« </a:t>
            </a:r>
            <a:r>
              <a:rPr lang="en-US" sz="3000" dirty="0">
                <a:latin typeface="+mj-lt"/>
              </a:rPr>
              <a:t>Even though YANG is intend to ease the handling of data, </a:t>
            </a:r>
            <a:r>
              <a:rPr lang="en-US" sz="3000" b="1" dirty="0">
                <a:solidFill>
                  <a:srgbClr val="FF0000"/>
                </a:solidFill>
                <a:latin typeface="+mj-lt"/>
              </a:rPr>
              <a:t>this promise has not yet been fulfilled </a:t>
            </a:r>
            <a:r>
              <a:rPr lang="en-US" sz="3000" dirty="0">
                <a:latin typeface="+mj-lt"/>
              </a:rPr>
              <a:t>for Network Telemetry </a:t>
            </a:r>
            <a:r>
              <a:rPr lang="en-US" sz="3000" dirty="0">
                <a:latin typeface="+mj-lt"/>
                <a:hlinkClick r:id="rId3"/>
              </a:rPr>
              <a:t>RFC 9232 </a:t>
            </a:r>
            <a:r>
              <a:rPr lang="de-CH" sz="3000" b="1" dirty="0">
                <a:latin typeface="+mj-lt"/>
              </a:rPr>
              <a:t>»</a:t>
            </a:r>
            <a:endParaRPr lang="en-US" sz="3000" b="1" dirty="0">
              <a:latin typeface="+mj-lt"/>
            </a:endParaRPr>
          </a:p>
        </p:txBody>
      </p:sp>
      <p:sp>
        <p:nvSpPr>
          <p:cNvPr id="19" name="Title 1">
            <a:extLst>
              <a:ext uri="{FF2B5EF4-FFF2-40B4-BE49-F238E27FC236}">
                <a16:creationId xmlns:a16="http://schemas.microsoft.com/office/drawing/2014/main" id="{56D79134-17A9-8BC8-B7D0-97BCFFB9A6B2}"/>
              </a:ext>
            </a:extLst>
          </p:cNvPr>
          <p:cNvSpPr>
            <a:spLocks noGrp="1"/>
          </p:cNvSpPr>
          <p:nvPr>
            <p:ph type="title"/>
          </p:nvPr>
        </p:nvSpPr>
        <p:spPr>
          <a:xfrm>
            <a:off x="838200" y="365125"/>
            <a:ext cx="10515600" cy="1325563"/>
          </a:xfrm>
        </p:spPr>
        <p:txBody>
          <a:bodyPr>
            <a:normAutofit/>
          </a:bodyPr>
          <a:lstStyle/>
          <a:p>
            <a:r>
              <a:rPr lang="en-US" sz="2800" b="1" dirty="0"/>
              <a:t>Handling Operational YANG Modelled Data</a:t>
            </a:r>
            <a:br>
              <a:rPr lang="en-US" sz="3600" dirty="0"/>
            </a:br>
            <a:r>
              <a:rPr lang="en-US" sz="2700" dirty="0">
                <a:solidFill>
                  <a:schemeClr val="bg2">
                    <a:lumMod val="75000"/>
                  </a:schemeClr>
                </a:solidFill>
              </a:rPr>
              <a:t>State of the Union</a:t>
            </a:r>
          </a:p>
        </p:txBody>
      </p:sp>
    </p:spTree>
    <p:extLst>
      <p:ext uri="{BB962C8B-B14F-4D97-AF65-F5344CB8AC3E}">
        <p14:creationId xmlns:p14="http://schemas.microsoft.com/office/powerpoint/2010/main" val="38642838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0F271-6F0D-4AC0-BB1D-F5C338165C13}"/>
              </a:ext>
            </a:extLst>
          </p:cNvPr>
          <p:cNvSpPr>
            <a:spLocks noGrp="1"/>
          </p:cNvSpPr>
          <p:nvPr>
            <p:ph type="title"/>
          </p:nvPr>
        </p:nvSpPr>
        <p:spPr/>
        <p:txBody>
          <a:bodyPr>
            <a:normAutofit/>
          </a:bodyPr>
          <a:lstStyle/>
          <a:p>
            <a:r>
              <a:rPr lang="en-US" sz="2800" b="1" dirty="0"/>
              <a:t>From YANG-Push to Network Analytics</a:t>
            </a:r>
            <a:br>
              <a:rPr lang="en-GB" sz="3600" dirty="0"/>
            </a:br>
            <a:r>
              <a:rPr lang="en-US" sz="2700" dirty="0">
                <a:solidFill>
                  <a:schemeClr val="bg2">
                    <a:lumMod val="75000"/>
                  </a:schemeClr>
                </a:solidFill>
              </a:rPr>
              <a:t>Aiming for an automated data processing pipeline</a:t>
            </a:r>
          </a:p>
        </p:txBody>
      </p:sp>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838199" y="1884420"/>
            <a:ext cx="8239299" cy="4292543"/>
          </a:xfrm>
        </p:spPr>
        <p:txBody>
          <a:bodyPr>
            <a:noAutofit/>
          </a:bodyPr>
          <a:lstStyle/>
          <a:p>
            <a:r>
              <a:rPr lang="en-US" sz="2000" b="1" dirty="0"/>
              <a:t>A network operator aims for:</a:t>
            </a:r>
            <a:endParaRPr lang="en-US" sz="2000" dirty="0"/>
          </a:p>
          <a:p>
            <a:pPr lvl="1"/>
            <a:r>
              <a:rPr lang="en-US" sz="2000" dirty="0"/>
              <a:t>An </a:t>
            </a:r>
            <a:r>
              <a:rPr lang="en-US" sz="2000" b="1" dirty="0">
                <a:solidFill>
                  <a:srgbClr val="FF0000"/>
                </a:solidFill>
              </a:rPr>
              <a:t>automated data processing pipeline </a:t>
            </a:r>
            <a:r>
              <a:rPr lang="en-US" sz="2000" dirty="0"/>
              <a:t>which starts with YANG-Push, consolidates at Data Mesh and ends at Network Analytics.</a:t>
            </a:r>
          </a:p>
          <a:p>
            <a:pPr lvl="1"/>
            <a:r>
              <a:rPr lang="en-US" sz="2000" dirty="0"/>
              <a:t>Operational metrics where </a:t>
            </a:r>
            <a:r>
              <a:rPr lang="en-US" sz="2000" b="1" dirty="0">
                <a:solidFill>
                  <a:srgbClr val="FF0000"/>
                </a:solidFill>
              </a:rPr>
              <a:t>IETF defines the semantics. </a:t>
            </a:r>
          </a:p>
          <a:p>
            <a:pPr lvl="1"/>
            <a:r>
              <a:rPr lang="en-US" sz="2000" dirty="0"/>
              <a:t>Analytical metrics where </a:t>
            </a:r>
            <a:r>
              <a:rPr lang="en-US" sz="2000" b="1" dirty="0">
                <a:solidFill>
                  <a:srgbClr val="FF0000"/>
                </a:solidFill>
              </a:rPr>
              <a:t>network operators gain actionable insights.</a:t>
            </a:r>
            <a:br>
              <a:rPr lang="en-US" sz="2000" b="1" dirty="0">
                <a:solidFill>
                  <a:srgbClr val="FF0000"/>
                </a:solidFill>
              </a:rPr>
            </a:br>
            <a:endParaRPr lang="en-US" sz="2000" b="1" dirty="0">
              <a:solidFill>
                <a:srgbClr val="FF0000"/>
              </a:solidFill>
            </a:endParaRPr>
          </a:p>
          <a:p>
            <a:r>
              <a:rPr lang="en-US" sz="2000" b="1" dirty="0"/>
              <a:t>We achieve this by integrating YANG-Push into Data Mesh to:</a:t>
            </a:r>
          </a:p>
          <a:p>
            <a:pPr lvl="1"/>
            <a:r>
              <a:rPr lang="en-US" sz="2000" dirty="0"/>
              <a:t>Produce metrics from networks </a:t>
            </a:r>
            <a:r>
              <a:rPr lang="en-US" sz="2000" b="1" dirty="0">
                <a:solidFill>
                  <a:srgbClr val="FF0000"/>
                </a:solidFill>
              </a:rPr>
              <a:t>with timestamps when network events were observed.</a:t>
            </a:r>
          </a:p>
          <a:p>
            <a:pPr lvl="1"/>
            <a:r>
              <a:rPr lang="en-US" sz="2000" dirty="0"/>
              <a:t>Hostname, publisher ID and sequence numbers help us to understand </a:t>
            </a:r>
            <a:r>
              <a:rPr lang="en-US" sz="2000" b="1" dirty="0">
                <a:solidFill>
                  <a:srgbClr val="FF0000"/>
                </a:solidFill>
              </a:rPr>
              <a:t>from where metrics were exported and measure its delay and loss.</a:t>
            </a:r>
          </a:p>
          <a:p>
            <a:pPr lvl="1"/>
            <a:r>
              <a:rPr lang="en-US" sz="2000" dirty="0"/>
              <a:t>Forward </a:t>
            </a:r>
            <a:r>
              <a:rPr lang="en-US" sz="2000" b="1" dirty="0">
                <a:solidFill>
                  <a:srgbClr val="FF0000"/>
                </a:solidFill>
              </a:rPr>
              <a:t>metrics unchanged </a:t>
            </a:r>
            <a:r>
              <a:rPr lang="en-US" sz="2000" dirty="0"/>
              <a:t>from networks</a:t>
            </a:r>
          </a:p>
          <a:p>
            <a:pPr lvl="1"/>
            <a:r>
              <a:rPr lang="en-US" sz="2000" b="1" dirty="0">
                <a:solidFill>
                  <a:srgbClr val="FF0000"/>
                </a:solidFill>
              </a:rPr>
              <a:t>Learn semantics </a:t>
            </a:r>
            <a:r>
              <a:rPr lang="en-US" sz="2000" dirty="0"/>
              <a:t>from networks and validate messages.</a:t>
            </a:r>
          </a:p>
          <a:p>
            <a:pPr lvl="1"/>
            <a:r>
              <a:rPr lang="en-US" sz="2000" b="1" dirty="0">
                <a:solidFill>
                  <a:srgbClr val="FF0000"/>
                </a:solidFill>
              </a:rPr>
              <a:t>Control semantic </a:t>
            </a:r>
            <a:r>
              <a:rPr lang="en-US" sz="2000" dirty="0"/>
              <a:t>changes end to end.</a:t>
            </a:r>
          </a:p>
        </p:txBody>
      </p:sp>
      <p:pic>
        <p:nvPicPr>
          <p:cNvPr id="10" name="Picture 9">
            <a:extLst>
              <a:ext uri="{FF2B5EF4-FFF2-40B4-BE49-F238E27FC236}">
                <a16:creationId xmlns:a16="http://schemas.microsoft.com/office/drawing/2014/main" id="{94188F19-E5F7-4133-8F81-1D619D6CCEBF}"/>
              </a:ext>
            </a:extLst>
          </p:cNvPr>
          <p:cNvPicPr>
            <a:picLocks noChangeAspect="1"/>
          </p:cNvPicPr>
          <p:nvPr/>
        </p:nvPicPr>
        <p:blipFill>
          <a:blip r:embed="rId2"/>
          <a:stretch>
            <a:fillRect/>
          </a:stretch>
        </p:blipFill>
        <p:spPr>
          <a:xfrm>
            <a:off x="9322538" y="1027906"/>
            <a:ext cx="2679605" cy="4851729"/>
          </a:xfrm>
          <a:prstGeom prst="rect">
            <a:avLst/>
          </a:prstGeom>
        </p:spPr>
      </p:pic>
      <p:sp>
        <p:nvSpPr>
          <p:cNvPr id="6" name="Slide Number Placeholder 1">
            <a:extLst>
              <a:ext uri="{FF2B5EF4-FFF2-40B4-BE49-F238E27FC236}">
                <a16:creationId xmlns:a16="http://schemas.microsoft.com/office/drawing/2014/main" id="{3D5EE238-429C-4784-8E42-1813EF45704D}"/>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42</a:t>
            </a:fld>
            <a:endParaRPr lang="de-CH" sz="1400" dirty="0"/>
          </a:p>
        </p:txBody>
      </p:sp>
    </p:spTree>
    <p:extLst>
      <p:ext uri="{BB962C8B-B14F-4D97-AF65-F5344CB8AC3E}">
        <p14:creationId xmlns:p14="http://schemas.microsoft.com/office/powerpoint/2010/main" val="10880694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6096001" y="838986"/>
            <a:ext cx="5906142" cy="5122382"/>
          </a:xfrm>
        </p:spPr>
        <p:txBody>
          <a:bodyPr>
            <a:noAutofit/>
          </a:bodyPr>
          <a:lstStyle/>
          <a:p>
            <a:r>
              <a:rPr lang="en-US" sz="2000" b="1" dirty="0">
                <a:solidFill>
                  <a:srgbClr val="FF0000"/>
                </a:solidFill>
              </a:rPr>
              <a:t>Network Orchestration</a:t>
            </a:r>
            <a:r>
              <a:rPr lang="en-US" sz="2000" dirty="0"/>
              <a:t> subscribes to YANG datastore. </a:t>
            </a:r>
          </a:p>
          <a:p>
            <a:r>
              <a:rPr lang="en-US" sz="2000" b="1" dirty="0">
                <a:solidFill>
                  <a:srgbClr val="FF0000"/>
                </a:solidFill>
              </a:rPr>
              <a:t>Network Node </a:t>
            </a:r>
            <a:r>
              <a:rPr lang="en-US" sz="2000" dirty="0"/>
              <a:t>informs Data Collection on subscription state and publishes YANG metrics with YANG-Push.</a:t>
            </a:r>
          </a:p>
          <a:p>
            <a:r>
              <a:rPr lang="en-US" sz="2000" b="1" dirty="0">
                <a:solidFill>
                  <a:srgbClr val="FF0000"/>
                </a:solidFill>
              </a:rPr>
              <a:t>Data Collection </a:t>
            </a:r>
            <a:r>
              <a:rPr lang="en-US" sz="2000" dirty="0"/>
              <a:t>obtains for each subscription the YANG module dependencies and the YANG modules on the network node, registers it in the YANG Schema Registry and prefixes the forwarded YANG notifications with the obtained schema ID.</a:t>
            </a:r>
          </a:p>
          <a:p>
            <a:r>
              <a:rPr lang="en-US" sz="2000" b="1" dirty="0">
                <a:solidFill>
                  <a:srgbClr val="FF0000"/>
                </a:solidFill>
              </a:rPr>
              <a:t>YANG Schema Registry</a:t>
            </a:r>
            <a:r>
              <a:rPr lang="en-US" sz="2000" dirty="0"/>
              <a:t> issues for a Message Broker subject a schema ID for each new schema tree, compares a new schema tree with an existing and versions it.</a:t>
            </a:r>
          </a:p>
          <a:p>
            <a:r>
              <a:rPr lang="en-US" sz="2000" b="1" dirty="0">
                <a:solidFill>
                  <a:srgbClr val="FF0000"/>
                </a:solidFill>
              </a:rPr>
              <a:t>Time Series Database Ingestion </a:t>
            </a:r>
            <a:r>
              <a:rPr lang="en-US" sz="2000" dirty="0"/>
              <a:t>consumes YANG-Push notifications from Message Broker, obtains schema tree from YANG schema registry, validates YANG notifications against schema and uses schema to populate into database table.</a:t>
            </a:r>
          </a:p>
        </p:txBody>
      </p:sp>
      <p:sp>
        <p:nvSpPr>
          <p:cNvPr id="11" name="Slide Number Placeholder 1">
            <a:extLst>
              <a:ext uri="{FF2B5EF4-FFF2-40B4-BE49-F238E27FC236}">
                <a16:creationId xmlns:a16="http://schemas.microsoft.com/office/drawing/2014/main" id="{512B43D3-8F19-488A-8D0D-979DD7EC8E7E}"/>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43</a:t>
            </a:fld>
            <a:endParaRPr lang="de-CH" sz="1400" dirty="0"/>
          </a:p>
        </p:txBody>
      </p:sp>
      <p:sp>
        <p:nvSpPr>
          <p:cNvPr id="6" name="Title 1">
            <a:extLst>
              <a:ext uri="{FF2B5EF4-FFF2-40B4-BE49-F238E27FC236}">
                <a16:creationId xmlns:a16="http://schemas.microsoft.com/office/drawing/2014/main" id="{ABB61075-2877-B162-7D8F-97EC17B8DF39}"/>
              </a:ext>
            </a:extLst>
          </p:cNvPr>
          <p:cNvSpPr>
            <a:spLocks noGrp="1"/>
          </p:cNvSpPr>
          <p:nvPr>
            <p:ph type="title"/>
          </p:nvPr>
        </p:nvSpPr>
        <p:spPr>
          <a:xfrm>
            <a:off x="838200" y="365125"/>
            <a:ext cx="10515600" cy="1325563"/>
          </a:xfrm>
        </p:spPr>
        <p:txBody>
          <a:bodyPr>
            <a:normAutofit/>
          </a:bodyPr>
          <a:lstStyle/>
          <a:p>
            <a:r>
              <a:rPr lang="en-US" sz="2800" b="1" dirty="0"/>
              <a:t>Elements of the Architecture</a:t>
            </a:r>
            <a:br>
              <a:rPr lang="en-US" sz="3600" dirty="0"/>
            </a:br>
            <a:r>
              <a:rPr lang="en-US" sz="2700" dirty="0">
                <a:solidFill>
                  <a:schemeClr val="bg2">
                    <a:lumMod val="75000"/>
                  </a:schemeClr>
                </a:solidFill>
              </a:rPr>
              <a:t>Workflow Diagram</a:t>
            </a:r>
            <a:endParaRPr lang="en-US" sz="2700" dirty="0">
              <a:solidFill>
                <a:srgbClr val="FF0000"/>
              </a:solidFill>
            </a:endParaRPr>
          </a:p>
        </p:txBody>
      </p:sp>
      <p:pic>
        <p:nvPicPr>
          <p:cNvPr id="4" name="Picture 3">
            <a:extLst>
              <a:ext uri="{FF2B5EF4-FFF2-40B4-BE49-F238E27FC236}">
                <a16:creationId xmlns:a16="http://schemas.microsoft.com/office/drawing/2014/main" id="{7966EF60-4572-6C60-B040-DFC7E219032C}"/>
              </a:ext>
            </a:extLst>
          </p:cNvPr>
          <p:cNvPicPr>
            <a:picLocks noChangeAspect="1"/>
          </p:cNvPicPr>
          <p:nvPr/>
        </p:nvPicPr>
        <p:blipFill>
          <a:blip r:embed="rId3"/>
          <a:stretch>
            <a:fillRect/>
          </a:stretch>
        </p:blipFill>
        <p:spPr>
          <a:xfrm>
            <a:off x="932468" y="1500630"/>
            <a:ext cx="4106247" cy="5226132"/>
          </a:xfrm>
          <a:prstGeom prst="rect">
            <a:avLst/>
          </a:prstGeom>
        </p:spPr>
      </p:pic>
    </p:spTree>
    <p:extLst>
      <p:ext uri="{BB962C8B-B14F-4D97-AF65-F5344CB8AC3E}">
        <p14:creationId xmlns:p14="http://schemas.microsoft.com/office/powerpoint/2010/main" val="23476970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0F271-6F0D-4AC0-BB1D-F5C338165C13}"/>
              </a:ext>
            </a:extLst>
          </p:cNvPr>
          <p:cNvSpPr>
            <a:spLocks noGrp="1"/>
          </p:cNvSpPr>
          <p:nvPr>
            <p:ph type="title"/>
          </p:nvPr>
        </p:nvSpPr>
        <p:spPr/>
        <p:txBody>
          <a:bodyPr>
            <a:normAutofit/>
          </a:bodyPr>
          <a:lstStyle/>
          <a:p>
            <a:r>
              <a:rPr lang="en-US" sz="2800" b="1" dirty="0"/>
              <a:t>Address YANG Specification and Integration Gaps</a:t>
            </a:r>
            <a:br>
              <a:rPr lang="en-GB" sz="3600" dirty="0"/>
            </a:br>
            <a:r>
              <a:rPr lang="en-US" sz="2700" dirty="0">
                <a:solidFill>
                  <a:schemeClr val="bg2">
                    <a:lumMod val="75000"/>
                  </a:schemeClr>
                </a:solidFill>
              </a:rPr>
              <a:t>Aiming for an automated data processing pipeline</a:t>
            </a:r>
          </a:p>
        </p:txBody>
      </p:sp>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838199" y="1690688"/>
            <a:ext cx="8239299" cy="4486275"/>
          </a:xfrm>
        </p:spPr>
        <p:txBody>
          <a:bodyPr>
            <a:noAutofit/>
          </a:bodyPr>
          <a:lstStyle/>
          <a:p>
            <a:pPr marL="0" indent="0">
              <a:buNone/>
            </a:pPr>
            <a:r>
              <a:rPr lang="en-US" sz="2000" b="1" dirty="0"/>
              <a:t>YANG Specifications Gaps:</a:t>
            </a:r>
            <a:endParaRPr lang="en-US" sz="2000" dirty="0"/>
          </a:p>
          <a:p>
            <a:r>
              <a:rPr lang="en-US" sz="1900" dirty="0"/>
              <a:t>YANG model for NETCONF Event Notifications</a:t>
            </a:r>
            <a:br>
              <a:rPr lang="en-US" sz="1900" dirty="0"/>
            </a:br>
            <a:r>
              <a:rPr lang="en-US" sz="1900" dirty="0">
                <a:ea typeface="Times New Roman" panose="02020603050405020304" pitchFamily="18" charset="0"/>
                <a:hlinkClick r:id="rId3"/>
              </a:rPr>
              <a:t>draft-</a:t>
            </a:r>
            <a:r>
              <a:rPr lang="en-US" sz="1900" dirty="0" err="1">
                <a:ea typeface="Times New Roman" panose="02020603050405020304" pitchFamily="18" charset="0"/>
                <a:hlinkClick r:id="rId3"/>
              </a:rPr>
              <a:t>ahuang</a:t>
            </a:r>
            <a:r>
              <a:rPr lang="en-US" sz="1900" dirty="0">
                <a:ea typeface="Times New Roman" panose="02020603050405020304" pitchFamily="18" charset="0"/>
                <a:hlinkClick r:id="rId3"/>
              </a:rPr>
              <a:t>-netconf-</a:t>
            </a:r>
            <a:r>
              <a:rPr lang="en-US" sz="1900" dirty="0" err="1">
                <a:ea typeface="Times New Roman" panose="02020603050405020304" pitchFamily="18" charset="0"/>
                <a:hlinkClick r:id="rId3"/>
              </a:rPr>
              <a:t>notif</a:t>
            </a:r>
            <a:r>
              <a:rPr lang="en-US" sz="1900" dirty="0">
                <a:ea typeface="Times New Roman" panose="02020603050405020304" pitchFamily="18" charset="0"/>
                <a:hlinkClick r:id="rId3"/>
              </a:rPr>
              <a:t>-yang</a:t>
            </a:r>
            <a:endParaRPr lang="en-US" sz="1900" dirty="0"/>
          </a:p>
          <a:p>
            <a:r>
              <a:rPr lang="en-US" sz="1900" dirty="0"/>
              <a:t>Validating </a:t>
            </a:r>
            <a:r>
              <a:rPr lang="en-US" sz="1900" dirty="0" err="1"/>
              <a:t>anydata</a:t>
            </a:r>
            <a:r>
              <a:rPr lang="en-US" sz="1900" dirty="0"/>
              <a:t> in YANG Library context</a:t>
            </a:r>
            <a:br>
              <a:rPr lang="en-US" sz="1900" dirty="0"/>
            </a:br>
            <a:r>
              <a:rPr lang="en-US" sz="1900" dirty="0">
                <a:hlinkClick r:id="rId4"/>
              </a:rPr>
              <a:t>draft-</a:t>
            </a:r>
            <a:r>
              <a:rPr lang="en-US" sz="1900" dirty="0" err="1">
                <a:hlinkClick r:id="rId4"/>
              </a:rPr>
              <a:t>aelhassany</a:t>
            </a:r>
            <a:r>
              <a:rPr lang="en-US" sz="1900" dirty="0">
                <a:hlinkClick r:id="rId4"/>
              </a:rPr>
              <a:t>-</a:t>
            </a:r>
            <a:r>
              <a:rPr lang="en-US" sz="1900" dirty="0" err="1">
                <a:hlinkClick r:id="rId4"/>
              </a:rPr>
              <a:t>anydata</a:t>
            </a:r>
            <a:r>
              <a:rPr lang="en-US" sz="1900" dirty="0">
                <a:hlinkClick r:id="rId4"/>
              </a:rPr>
              <a:t>-validation</a:t>
            </a:r>
            <a:endParaRPr lang="en-US" sz="1900" b="1" dirty="0">
              <a:solidFill>
                <a:srgbClr val="FF0000"/>
              </a:solidFill>
            </a:endParaRPr>
          </a:p>
          <a:p>
            <a:pPr marL="0" indent="0">
              <a:spcBef>
                <a:spcPts val="1800"/>
              </a:spcBef>
              <a:buNone/>
            </a:pPr>
            <a:r>
              <a:rPr lang="en-US" sz="2000" b="1" dirty="0"/>
              <a:t>YANG Integration Gaps:</a:t>
            </a:r>
          </a:p>
          <a:p>
            <a:r>
              <a:rPr lang="en-US" sz="1900" dirty="0"/>
              <a:t>Support of Network Observation Timestamping in YANG Notifications</a:t>
            </a:r>
            <a:br>
              <a:rPr lang="en-US" sz="1900" dirty="0"/>
            </a:br>
            <a:r>
              <a:rPr lang="en-US" sz="1900" dirty="0">
                <a:hlinkClick r:id="rId5"/>
              </a:rPr>
              <a:t>draft-</a:t>
            </a:r>
            <a:r>
              <a:rPr lang="en-US" sz="1900" dirty="0" err="1">
                <a:hlinkClick r:id="rId5"/>
              </a:rPr>
              <a:t>tgraf</a:t>
            </a:r>
            <a:r>
              <a:rPr lang="en-US" sz="1900" dirty="0">
                <a:hlinkClick r:id="rId5"/>
              </a:rPr>
              <a:t>-netconf-yang-push-observation-time</a:t>
            </a:r>
            <a:endParaRPr lang="en-US" sz="1900" dirty="0"/>
          </a:p>
          <a:p>
            <a:r>
              <a:rPr lang="en-US" sz="1900" dirty="0"/>
              <a:t>Support of Hostname and Sequencing in YANG Notifications</a:t>
            </a:r>
            <a:br>
              <a:rPr lang="en-US" sz="1900" dirty="0"/>
            </a:br>
            <a:r>
              <a:rPr lang="en-US" sz="1900" dirty="0">
                <a:hlinkClick r:id="rId6"/>
              </a:rPr>
              <a:t>draft-</a:t>
            </a:r>
            <a:r>
              <a:rPr lang="en-US" sz="1900" dirty="0" err="1">
                <a:hlinkClick r:id="rId6"/>
              </a:rPr>
              <a:t>tgraf</a:t>
            </a:r>
            <a:r>
              <a:rPr lang="en-US" sz="1900" dirty="0">
                <a:hlinkClick r:id="rId6"/>
              </a:rPr>
              <a:t>-netconf-</a:t>
            </a:r>
            <a:r>
              <a:rPr lang="en-US" sz="1900" dirty="0" err="1">
                <a:hlinkClick r:id="rId6"/>
              </a:rPr>
              <a:t>notif</a:t>
            </a:r>
            <a:r>
              <a:rPr lang="en-US" sz="1900" dirty="0">
                <a:hlinkClick r:id="rId6"/>
              </a:rPr>
              <a:t>-sequencing</a:t>
            </a:r>
            <a:endParaRPr lang="en-US" sz="1900" dirty="0"/>
          </a:p>
          <a:p>
            <a:r>
              <a:rPr lang="en-US" sz="1900" dirty="0"/>
              <a:t>Support of Versioning in YANG Notifications Subscription</a:t>
            </a:r>
            <a:br>
              <a:rPr lang="en-US" sz="1900" dirty="0"/>
            </a:br>
            <a:r>
              <a:rPr lang="en-US" sz="1900" dirty="0">
                <a:hlinkClick r:id="rId7"/>
              </a:rPr>
              <a:t>draft-</a:t>
            </a:r>
            <a:r>
              <a:rPr lang="en-US" sz="1900" dirty="0" err="1">
                <a:hlinkClick r:id="rId7"/>
              </a:rPr>
              <a:t>ietf</a:t>
            </a:r>
            <a:r>
              <a:rPr lang="en-US" sz="1900" dirty="0">
                <a:hlinkClick r:id="rId7"/>
              </a:rPr>
              <a:t>-netconf-yang-notifications-versioning</a:t>
            </a:r>
            <a:endParaRPr lang="en-US" sz="1900" dirty="0"/>
          </a:p>
          <a:p>
            <a:r>
              <a:rPr lang="en-US" sz="1900" dirty="0"/>
              <a:t>Augmented-by Addition into the IETF-YANG-Library</a:t>
            </a:r>
            <a:br>
              <a:rPr lang="en-US" sz="1900" dirty="0"/>
            </a:br>
            <a:r>
              <a:rPr lang="en-US" sz="1900" dirty="0">
                <a:hlinkClick r:id="rId8"/>
              </a:rPr>
              <a:t>draft-</a:t>
            </a:r>
            <a:r>
              <a:rPr lang="en-US" sz="1900" dirty="0" err="1">
                <a:hlinkClick r:id="rId8"/>
              </a:rPr>
              <a:t>lincla</a:t>
            </a:r>
            <a:r>
              <a:rPr lang="en-US" sz="1900" dirty="0">
                <a:hlinkClick r:id="rId8"/>
              </a:rPr>
              <a:t>-netconf-yang-library-augmentation</a:t>
            </a:r>
            <a:endParaRPr lang="en-US" sz="1900" dirty="0"/>
          </a:p>
        </p:txBody>
      </p:sp>
      <p:sp>
        <p:nvSpPr>
          <p:cNvPr id="6" name="Slide Number Placeholder 1">
            <a:extLst>
              <a:ext uri="{FF2B5EF4-FFF2-40B4-BE49-F238E27FC236}">
                <a16:creationId xmlns:a16="http://schemas.microsoft.com/office/drawing/2014/main" id="{3D5EE238-429C-4784-8E42-1813EF45704D}"/>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44</a:t>
            </a:fld>
            <a:endParaRPr lang="de-CH" sz="1400" dirty="0"/>
          </a:p>
        </p:txBody>
      </p:sp>
      <p:cxnSp>
        <p:nvCxnSpPr>
          <p:cNvPr id="7" name="Straight Arrow Connector 6">
            <a:extLst>
              <a:ext uri="{FF2B5EF4-FFF2-40B4-BE49-F238E27FC236}">
                <a16:creationId xmlns:a16="http://schemas.microsoft.com/office/drawing/2014/main" id="{83D1F104-0557-6EDA-760C-077B5A18DE98}"/>
              </a:ext>
            </a:extLst>
          </p:cNvPr>
          <p:cNvCxnSpPr>
            <a:cxnSpLocks/>
          </p:cNvCxnSpPr>
          <p:nvPr/>
        </p:nvCxnSpPr>
        <p:spPr>
          <a:xfrm>
            <a:off x="4823927" y="2537927"/>
            <a:ext cx="3480318" cy="0"/>
          </a:xfrm>
          <a:prstGeom prst="straightConnector1">
            <a:avLst/>
          </a:prstGeom>
          <a:ln w="254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9F78903-BA21-F9F1-17B7-8DE3FB96072C}"/>
              </a:ext>
            </a:extLst>
          </p:cNvPr>
          <p:cNvCxnSpPr>
            <a:cxnSpLocks/>
          </p:cNvCxnSpPr>
          <p:nvPr/>
        </p:nvCxnSpPr>
        <p:spPr>
          <a:xfrm>
            <a:off x="5956042" y="4351176"/>
            <a:ext cx="2348203" cy="0"/>
          </a:xfrm>
          <a:prstGeom prst="straightConnector1">
            <a:avLst/>
          </a:prstGeom>
          <a:ln w="254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12D5E84-A66D-A11B-4F94-5E8AB181E3F5}"/>
              </a:ext>
            </a:extLst>
          </p:cNvPr>
          <p:cNvCxnSpPr>
            <a:cxnSpLocks/>
          </p:cNvCxnSpPr>
          <p:nvPr/>
        </p:nvCxnSpPr>
        <p:spPr>
          <a:xfrm>
            <a:off x="4823927" y="4988767"/>
            <a:ext cx="3480318" cy="0"/>
          </a:xfrm>
          <a:prstGeom prst="straightConnector1">
            <a:avLst/>
          </a:prstGeom>
          <a:ln w="254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03D64F1-8CC7-7EF0-8739-0387E0C463A0}"/>
              </a:ext>
            </a:extLst>
          </p:cNvPr>
          <p:cNvCxnSpPr>
            <a:cxnSpLocks/>
          </p:cNvCxnSpPr>
          <p:nvPr/>
        </p:nvCxnSpPr>
        <p:spPr>
          <a:xfrm>
            <a:off x="5956042" y="5632580"/>
            <a:ext cx="2348203" cy="0"/>
          </a:xfrm>
          <a:prstGeom prst="straightConnector1">
            <a:avLst/>
          </a:prstGeom>
          <a:ln w="254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55AE0AF-510C-910F-E4AC-8ADE75D1ED34}"/>
              </a:ext>
            </a:extLst>
          </p:cNvPr>
          <p:cNvCxnSpPr>
            <a:cxnSpLocks/>
          </p:cNvCxnSpPr>
          <p:nvPr/>
        </p:nvCxnSpPr>
        <p:spPr>
          <a:xfrm>
            <a:off x="5828524" y="6248400"/>
            <a:ext cx="2475721" cy="0"/>
          </a:xfrm>
          <a:prstGeom prst="straightConnector1">
            <a:avLst/>
          </a:prstGeom>
          <a:ln w="254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1CF2E6B-29BB-3B8F-A4FD-C8E8A73C2282}"/>
              </a:ext>
            </a:extLst>
          </p:cNvPr>
          <p:cNvSpPr txBox="1"/>
          <p:nvPr/>
        </p:nvSpPr>
        <p:spPr>
          <a:xfrm>
            <a:off x="8585849" y="629731"/>
            <a:ext cx="3209168" cy="5863144"/>
          </a:xfrm>
          <a:prstGeom prst="rect">
            <a:avLst/>
          </a:prstGeom>
          <a:noFill/>
        </p:spPr>
        <p:txBody>
          <a:bodyPr wrap="square">
            <a:spAutoFit/>
          </a:bodyPr>
          <a:lstStyle/>
          <a:p>
            <a:pPr algn="ctr"/>
            <a:r>
              <a:rPr lang="en-US" sz="2500" b="1" dirty="0">
                <a:latin typeface="+mj-lt"/>
              </a:rPr>
              <a:t>« </a:t>
            </a:r>
            <a:r>
              <a:rPr lang="en-US" sz="2500" dirty="0">
                <a:latin typeface="+mj-lt"/>
              </a:rPr>
              <a:t>Addressing those gaps are a prerequisite to enable an automated data processing chain as described in </a:t>
            </a:r>
            <a:r>
              <a:rPr lang="en-US" sz="2500" dirty="0">
                <a:latin typeface="+mj-lt"/>
                <a:hlinkClick r:id="rId9"/>
              </a:rPr>
              <a:t>draft-</a:t>
            </a:r>
            <a:r>
              <a:rPr lang="en-US" sz="2500" dirty="0" err="1">
                <a:latin typeface="+mj-lt"/>
                <a:hlinkClick r:id="rId9"/>
              </a:rPr>
              <a:t>ietf</a:t>
            </a:r>
            <a:r>
              <a:rPr lang="en-US" sz="2500" dirty="0">
                <a:latin typeface="+mj-lt"/>
                <a:hlinkClick r:id="rId9"/>
              </a:rPr>
              <a:t>-</a:t>
            </a:r>
            <a:r>
              <a:rPr lang="en-US" sz="2500" dirty="0" err="1">
                <a:latin typeface="+mj-lt"/>
                <a:hlinkClick r:id="rId9"/>
              </a:rPr>
              <a:t>nmop</a:t>
            </a:r>
            <a:r>
              <a:rPr lang="en-US" sz="2500" dirty="0">
                <a:latin typeface="+mj-lt"/>
                <a:hlinkClick r:id="rId9"/>
              </a:rPr>
              <a:t>-yang-message-broker-integration</a:t>
            </a:r>
            <a:r>
              <a:rPr lang="en-US" sz="2500" dirty="0">
                <a:latin typeface="+mj-lt"/>
              </a:rPr>
              <a:t>. </a:t>
            </a:r>
            <a:r>
              <a:rPr lang="en-US" sz="2500" b="1" dirty="0">
                <a:solidFill>
                  <a:srgbClr val="FF0000"/>
                </a:solidFill>
                <a:latin typeface="+mj-lt"/>
              </a:rPr>
              <a:t>Please consider to attend IETF 120 NMOP working group session on Friday 13:00 – 15:00 </a:t>
            </a:r>
          </a:p>
          <a:p>
            <a:pPr algn="ctr"/>
            <a:r>
              <a:rPr lang="en-US" sz="2500" b="1" dirty="0">
                <a:solidFill>
                  <a:srgbClr val="FF0000"/>
                </a:solidFill>
                <a:latin typeface="+mj-lt"/>
              </a:rPr>
              <a:t>or go onto the mailing list and contribute to the discussion. </a:t>
            </a:r>
            <a:r>
              <a:rPr lang="de-CH" sz="2500" b="1" dirty="0">
                <a:latin typeface="+mj-lt"/>
              </a:rPr>
              <a:t>»</a:t>
            </a:r>
            <a:endParaRPr lang="en-US" sz="2500" b="1" dirty="0">
              <a:latin typeface="+mj-lt"/>
            </a:endParaRPr>
          </a:p>
        </p:txBody>
      </p:sp>
      <p:cxnSp>
        <p:nvCxnSpPr>
          <p:cNvPr id="21" name="Straight Arrow Connector 20">
            <a:extLst>
              <a:ext uri="{FF2B5EF4-FFF2-40B4-BE49-F238E27FC236}">
                <a16:creationId xmlns:a16="http://schemas.microsoft.com/office/drawing/2014/main" id="{DCC108B7-3175-A51B-346A-B1C4613E8455}"/>
              </a:ext>
            </a:extLst>
          </p:cNvPr>
          <p:cNvCxnSpPr>
            <a:cxnSpLocks/>
          </p:cNvCxnSpPr>
          <p:nvPr/>
        </p:nvCxnSpPr>
        <p:spPr>
          <a:xfrm>
            <a:off x="4823927" y="3218228"/>
            <a:ext cx="3480318" cy="0"/>
          </a:xfrm>
          <a:prstGeom prst="straightConnector1">
            <a:avLst/>
          </a:prstGeom>
          <a:ln w="254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6863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4AC485-25DE-431E-B345-9C0A15BB7F8A}" type="slidenum">
              <a:rPr kumimoji="0" lang="de-CH" sz="14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de-CH" sz="14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3" name="Title 1">
            <a:extLst>
              <a:ext uri="{FF2B5EF4-FFF2-40B4-BE49-F238E27FC236}">
                <a16:creationId xmlns:a16="http://schemas.microsoft.com/office/drawing/2014/main" id="{509802C0-BFFB-9B0F-A529-E60CDD518439}"/>
              </a:ext>
            </a:extLst>
          </p:cNvPr>
          <p:cNvSpPr>
            <a:spLocks noGrp="1"/>
          </p:cNvSpPr>
          <p:nvPr>
            <p:ph type="title"/>
          </p:nvPr>
        </p:nvSpPr>
        <p:spPr>
          <a:xfrm>
            <a:off x="838200" y="365125"/>
            <a:ext cx="10515600" cy="1325563"/>
          </a:xfrm>
        </p:spPr>
        <p:txBody>
          <a:bodyPr>
            <a:normAutofit/>
          </a:bodyPr>
          <a:lstStyle/>
          <a:p>
            <a:r>
              <a:rPr lang="en-US" sz="2800" b="1" dirty="0"/>
              <a:t>Segment Routing IPv6 Encapsulation</a:t>
            </a:r>
            <a:br>
              <a:rPr lang="en-GB" sz="3600" dirty="0"/>
            </a:br>
            <a:r>
              <a:rPr lang="en-GB" sz="2700" dirty="0">
                <a:solidFill>
                  <a:schemeClr val="bg2">
                    <a:lumMod val="75000"/>
                  </a:schemeClr>
                </a:solidFill>
              </a:rPr>
              <a:t>RFC 9487 provides </a:t>
            </a:r>
            <a:r>
              <a:rPr lang="en-US" sz="2700" dirty="0">
                <a:solidFill>
                  <a:schemeClr val="bg2">
                    <a:lumMod val="75000"/>
                  </a:schemeClr>
                </a:solidFill>
              </a:rPr>
              <a:t>IPFIX Visibility</a:t>
            </a:r>
          </a:p>
        </p:txBody>
      </p:sp>
      <p:sp>
        <p:nvSpPr>
          <p:cNvPr id="14" name="Content Placeholder 1">
            <a:extLst>
              <a:ext uri="{FF2B5EF4-FFF2-40B4-BE49-F238E27FC236}">
                <a16:creationId xmlns:a16="http://schemas.microsoft.com/office/drawing/2014/main" id="{061AB46D-1699-0792-77A2-D3CC2D1CF48D}"/>
              </a:ext>
            </a:extLst>
          </p:cNvPr>
          <p:cNvSpPr txBox="1">
            <a:spLocks/>
          </p:cNvSpPr>
          <p:nvPr/>
        </p:nvSpPr>
        <p:spPr bwMode="black">
          <a:xfrm>
            <a:off x="838200" y="4799159"/>
            <a:ext cx="4667251" cy="1704973"/>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182880" marR="0" lvl="0" indent="-182880" algn="l" defTabSz="914400" rtl="0" eaLnBrk="1" fontAlgn="auto" latinLnBrk="0" hangingPunct="1">
              <a:lnSpc>
                <a:spcPct val="90000"/>
              </a:lnSpc>
              <a:spcBef>
                <a:spcPts val="600"/>
              </a:spcBef>
              <a:spcAft>
                <a:spcPts val="600"/>
              </a:spcAft>
              <a:buClr>
                <a:srgbClr val="11AAFF"/>
              </a:buClr>
              <a:buSzTx/>
              <a:buFont typeface="TheSans Swisscom" panose="020B0603020202020204" pitchFamily="34" charset="0"/>
              <a:buChar char="&gt;"/>
              <a:tabLst/>
              <a:defRPr/>
            </a:pPr>
            <a:r>
              <a:rPr kumimoji="0" lang="en-US" sz="2400" b="1" i="0" u="none" strike="noStrike" kern="1200" cap="none" spc="0" normalizeH="0" baseline="0" noProof="0" dirty="0">
                <a:ln>
                  <a:noFill/>
                </a:ln>
                <a:solidFill>
                  <a:prstClr val="black"/>
                </a:solidFill>
                <a:effectLst/>
                <a:uLnTx/>
                <a:uFillTx/>
                <a:latin typeface="TheSans Swisscom Light"/>
                <a:ea typeface="+mn-ea"/>
                <a:cs typeface="+mn-cs"/>
              </a:rPr>
              <a:t>Customer data-plane</a:t>
            </a:r>
            <a:br>
              <a:rPr kumimoji="0" lang="en-US" sz="1600" b="1" i="0" u="none" strike="noStrike" kern="1200" cap="none" spc="0" normalizeH="0" baseline="0" noProof="0" dirty="0">
                <a:ln>
                  <a:noFill/>
                </a:ln>
                <a:solidFill>
                  <a:prstClr val="black"/>
                </a:solidFill>
                <a:effectLst/>
                <a:uLnTx/>
                <a:uFillTx/>
                <a:latin typeface="TheSans Swisscom Light"/>
                <a:ea typeface="+mn-ea"/>
                <a:cs typeface="+mn-cs"/>
              </a:rPr>
            </a:br>
            <a:br>
              <a:rPr kumimoji="0" lang="en-US" sz="1800" b="1" i="0" u="none" strike="noStrike" kern="1200" cap="none" spc="0" normalizeH="0" baseline="0" noProof="0" dirty="0">
                <a:ln>
                  <a:noFill/>
                </a:ln>
                <a:solidFill>
                  <a:prstClr val="black"/>
                </a:solidFill>
                <a:effectLst/>
                <a:uLnTx/>
                <a:uFillTx/>
                <a:latin typeface="TheSans Swisscom Light"/>
                <a:ea typeface="+mn-ea"/>
                <a:cs typeface="+mn-cs"/>
              </a:rPr>
            </a:b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This is </a:t>
            </a:r>
            <a:r>
              <a:rPr kumimoji="0" lang="en-US" sz="1800" b="0" i="0" u="none" strike="noStrike" kern="1200" cap="none" spc="0" normalizeH="0" baseline="0" noProof="0" dirty="0">
                <a:ln>
                  <a:noFill/>
                </a:ln>
                <a:solidFill>
                  <a:srgbClr val="00B050"/>
                </a:solidFill>
                <a:effectLst/>
                <a:uLnTx/>
                <a:uFillTx/>
                <a:latin typeface="TheSans Swisscom Light"/>
                <a:ea typeface="+mn-ea"/>
                <a:cs typeface="+mn-cs"/>
              </a:rPr>
              <a:t>what we receive from the customer </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and encapsulate for transport through the SRv6 core.</a:t>
            </a:r>
          </a:p>
          <a:p>
            <a:pPr marL="182880" marR="0" lvl="0" indent="-182880" algn="l" defTabSz="914400" rtl="0" eaLnBrk="1" fontAlgn="auto" latinLnBrk="0" hangingPunct="1">
              <a:lnSpc>
                <a:spcPct val="90000"/>
              </a:lnSpc>
              <a:spcBef>
                <a:spcPts val="300"/>
              </a:spcBef>
              <a:spcAft>
                <a:spcPts val="300"/>
              </a:spcAft>
              <a:buClr>
                <a:srgbClr val="11AAFF"/>
              </a:buClr>
              <a:buSzTx/>
              <a:buFont typeface="TheSans Swisscom" panose="020B0603020202020204" pitchFamily="34" charset="0"/>
              <a:buChar char="&gt;"/>
              <a:tabLst/>
              <a:defRPr/>
            </a:pPr>
            <a:endPar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FAACEFC0-66C1-C9D9-0909-DE37E6C1EF57}"/>
              </a:ext>
            </a:extLst>
          </p:cNvPr>
          <p:cNvPicPr>
            <a:picLocks noChangeAspect="1"/>
          </p:cNvPicPr>
          <p:nvPr/>
        </p:nvPicPr>
        <p:blipFill>
          <a:blip r:embed="rId3"/>
          <a:stretch>
            <a:fillRect/>
          </a:stretch>
        </p:blipFill>
        <p:spPr>
          <a:xfrm>
            <a:off x="6891723" y="928136"/>
            <a:ext cx="4462077" cy="5433501"/>
          </a:xfrm>
          <a:prstGeom prst="rect">
            <a:avLst/>
          </a:prstGeom>
        </p:spPr>
      </p:pic>
      <p:sp>
        <p:nvSpPr>
          <p:cNvPr id="16" name="Right Brace 15">
            <a:extLst>
              <a:ext uri="{FF2B5EF4-FFF2-40B4-BE49-F238E27FC236}">
                <a16:creationId xmlns:a16="http://schemas.microsoft.com/office/drawing/2014/main" id="{79B4FFDF-E5F1-40FB-2037-CE8ED4BD0C72}"/>
              </a:ext>
            </a:extLst>
          </p:cNvPr>
          <p:cNvSpPr/>
          <p:nvPr/>
        </p:nvSpPr>
        <p:spPr bwMode="gray">
          <a:xfrm rot="10800000">
            <a:off x="5907254" y="4646756"/>
            <a:ext cx="720219" cy="1704975"/>
          </a:xfrm>
          <a:prstGeom prst="rightBrace">
            <a:avLst/>
          </a:prstGeom>
          <a:noFill/>
          <a:ln w="6350" cap="flat" cmpd="sng" algn="ctr">
            <a:solidFill>
              <a:srgbClr val="33333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rgbClr val="333333"/>
              </a:solidFill>
              <a:effectLst/>
              <a:uLnTx/>
              <a:uFillTx/>
              <a:latin typeface="TheSans Swisscom Light"/>
              <a:ea typeface="+mn-ea"/>
              <a:cs typeface="+mn-cs"/>
            </a:endParaRPr>
          </a:p>
        </p:txBody>
      </p:sp>
      <p:sp>
        <p:nvSpPr>
          <p:cNvPr id="17" name="Right Brace 16">
            <a:extLst>
              <a:ext uri="{FF2B5EF4-FFF2-40B4-BE49-F238E27FC236}">
                <a16:creationId xmlns:a16="http://schemas.microsoft.com/office/drawing/2014/main" id="{C76AD08B-1660-28DB-9512-23D1E4C51CFA}"/>
              </a:ext>
            </a:extLst>
          </p:cNvPr>
          <p:cNvSpPr/>
          <p:nvPr/>
        </p:nvSpPr>
        <p:spPr bwMode="gray">
          <a:xfrm rot="10800000">
            <a:off x="5897730" y="1751157"/>
            <a:ext cx="729744" cy="2800349"/>
          </a:xfrm>
          <a:prstGeom prst="rightBrace">
            <a:avLst/>
          </a:prstGeom>
          <a:noFill/>
          <a:ln w="6350" cap="flat" cmpd="sng" algn="ctr">
            <a:solidFill>
              <a:srgbClr val="33333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rgbClr val="333333"/>
              </a:solidFill>
              <a:effectLst/>
              <a:uLnTx/>
              <a:uFillTx/>
              <a:latin typeface="TheSans Swisscom Light"/>
              <a:ea typeface="+mn-ea"/>
              <a:cs typeface="+mn-cs"/>
            </a:endParaRPr>
          </a:p>
        </p:txBody>
      </p:sp>
      <p:sp>
        <p:nvSpPr>
          <p:cNvPr id="19" name="Content Placeholder 1">
            <a:extLst>
              <a:ext uri="{FF2B5EF4-FFF2-40B4-BE49-F238E27FC236}">
                <a16:creationId xmlns:a16="http://schemas.microsoft.com/office/drawing/2014/main" id="{3835FDB6-BB7A-8E34-ECD7-5563A0795A13}"/>
              </a:ext>
            </a:extLst>
          </p:cNvPr>
          <p:cNvSpPr txBox="1">
            <a:spLocks/>
          </p:cNvSpPr>
          <p:nvPr/>
        </p:nvSpPr>
        <p:spPr bwMode="black">
          <a:xfrm>
            <a:off x="838200" y="1827357"/>
            <a:ext cx="4667251" cy="2724149"/>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182880" marR="0" lvl="0" indent="-182880" algn="l" defTabSz="914400" rtl="0" eaLnBrk="1" fontAlgn="auto" latinLnBrk="0" hangingPunct="1">
              <a:lnSpc>
                <a:spcPct val="90000"/>
              </a:lnSpc>
              <a:spcBef>
                <a:spcPts val="600"/>
              </a:spcBef>
              <a:spcAft>
                <a:spcPts val="600"/>
              </a:spcAft>
              <a:buClr>
                <a:srgbClr val="11AAFF"/>
              </a:buClr>
              <a:buSzTx/>
              <a:buFont typeface="TheSans Swisscom" panose="020B0603020202020204" pitchFamily="34" charset="0"/>
              <a:buChar char="&gt;"/>
              <a:tabLst/>
              <a:defRPr/>
            </a:pPr>
            <a:r>
              <a:rPr kumimoji="0" lang="en-US" sz="2400" b="1" i="0" u="none" strike="noStrike" kern="1200" cap="none" spc="0" normalizeH="0" baseline="0" noProof="0" dirty="0">
                <a:ln>
                  <a:noFill/>
                </a:ln>
                <a:solidFill>
                  <a:prstClr val="black"/>
                </a:solidFill>
                <a:effectLst/>
                <a:uLnTx/>
                <a:uFillTx/>
                <a:latin typeface="TheSans Swisscom Light"/>
                <a:ea typeface="+mn-ea"/>
                <a:cs typeface="+mn-cs"/>
              </a:rPr>
              <a:t>Provider data-plane</a:t>
            </a:r>
            <a:br>
              <a:rPr kumimoji="0" lang="en-US" sz="1600" b="1" i="0" u="none" strike="noStrike" kern="1200" cap="none" spc="0" normalizeH="0" baseline="0" noProof="0" dirty="0">
                <a:ln>
                  <a:noFill/>
                </a:ln>
                <a:solidFill>
                  <a:prstClr val="black"/>
                </a:solidFill>
                <a:effectLst/>
                <a:uLnTx/>
                <a:uFillTx/>
                <a:latin typeface="TheSans Swisscom Light"/>
                <a:ea typeface="+mn-ea"/>
                <a:cs typeface="+mn-cs"/>
              </a:rPr>
            </a:br>
            <a:br>
              <a:rPr kumimoji="0" lang="en-US" sz="1800" b="1" i="0" u="none" strike="noStrike" kern="1200" cap="none" spc="0" normalizeH="0" baseline="0" noProof="0" dirty="0">
                <a:ln>
                  <a:noFill/>
                </a:ln>
                <a:solidFill>
                  <a:prstClr val="black"/>
                </a:solidFill>
                <a:effectLst/>
                <a:uLnTx/>
                <a:uFillTx/>
                <a:latin typeface="TheSans Swisscom Light"/>
                <a:ea typeface="+mn-ea"/>
                <a:cs typeface="+mn-cs"/>
              </a:rPr>
            </a:b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Divided into an </a:t>
            </a:r>
            <a:r>
              <a:rPr kumimoji="0" lang="en-US" sz="1800" b="0" i="0" u="none" strike="noStrike" kern="1200" cap="none" spc="0" normalizeH="0" baseline="0" noProof="0" dirty="0">
                <a:ln>
                  <a:noFill/>
                </a:ln>
                <a:solidFill>
                  <a:srgbClr val="FF0000"/>
                </a:solidFill>
                <a:effectLst/>
                <a:uLnTx/>
                <a:uFillTx/>
                <a:latin typeface="TheSans Swisscom Light"/>
                <a:ea typeface="+mn-ea"/>
                <a:cs typeface="+mn-cs"/>
              </a:rPr>
              <a:t>IPv6</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 and </a:t>
            </a:r>
            <a:r>
              <a:rPr kumimoji="0" lang="en-US" sz="1800" b="0" i="0" u="none" strike="noStrike" kern="1200" cap="none" spc="0" normalizeH="0" baseline="0" noProof="0" dirty="0">
                <a:ln>
                  <a:noFill/>
                </a:ln>
                <a:solidFill>
                  <a:srgbClr val="FFC000"/>
                </a:solidFill>
                <a:effectLst/>
                <a:uLnTx/>
                <a:uFillTx/>
                <a:latin typeface="TheSans Swisscom Light"/>
                <a:ea typeface="+mn-ea"/>
                <a:cs typeface="+mn-cs"/>
              </a:rPr>
              <a:t>Segment Routing Header</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 </a:t>
            </a:r>
            <a:b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br>
            <a:b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b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The IPv6 header shows </a:t>
            </a:r>
            <a:r>
              <a:rPr kumimoji="0" lang="en-US" sz="1800" b="0" i="0" u="none" strike="noStrike" kern="1200" cap="none" spc="0" normalizeH="0" baseline="0" noProof="0" dirty="0">
                <a:ln>
                  <a:noFill/>
                </a:ln>
                <a:solidFill>
                  <a:srgbClr val="FF0000"/>
                </a:solidFill>
                <a:effectLst/>
                <a:uLnTx/>
                <a:uFillTx/>
                <a:latin typeface="TheSans Swisscom Light"/>
                <a:ea typeface="+mn-ea"/>
                <a:cs typeface="+mn-cs"/>
              </a:rPr>
              <a:t>from which PE to which next-hop</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 it is being forwarded. The Segment Routing Header the </a:t>
            </a:r>
            <a:r>
              <a:rPr kumimoji="0" lang="en-US" sz="1800" b="0" i="0" u="none" strike="noStrike" kern="1200" cap="none" spc="0" normalizeH="0" baseline="0" noProof="0" dirty="0">
                <a:ln>
                  <a:noFill/>
                </a:ln>
                <a:solidFill>
                  <a:srgbClr val="FFC000"/>
                </a:solidFill>
                <a:effectLst/>
                <a:uLnTx/>
                <a:uFillTx/>
                <a:latin typeface="TheSans Swisscom Light"/>
                <a:ea typeface="+mn-ea"/>
                <a:cs typeface="+mn-cs"/>
              </a:rPr>
              <a:t>list of segments </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this packet needs to pass through and </a:t>
            </a:r>
            <a:r>
              <a:rPr kumimoji="0" lang="en-US" sz="1800" b="0" i="0" u="none" strike="noStrike" kern="1200" cap="none" spc="0" normalizeH="0" baseline="0" noProof="0" dirty="0">
                <a:ln>
                  <a:noFill/>
                </a:ln>
                <a:solidFill>
                  <a:srgbClr val="FFC000"/>
                </a:solidFill>
                <a:effectLst/>
                <a:uLnTx/>
                <a:uFillTx/>
                <a:latin typeface="TheSans Swisscom Light"/>
                <a:ea typeface="+mn-ea"/>
                <a:cs typeface="+mn-cs"/>
              </a:rPr>
              <a:t>points to the active segment</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a:t>
            </a:r>
          </a:p>
          <a:p>
            <a:pPr marL="182880" marR="0" lvl="0" indent="-182880" algn="l" defTabSz="914400" rtl="0" eaLnBrk="1" fontAlgn="auto" latinLnBrk="0" hangingPunct="1">
              <a:lnSpc>
                <a:spcPct val="90000"/>
              </a:lnSpc>
              <a:spcBef>
                <a:spcPts val="300"/>
              </a:spcBef>
              <a:spcAft>
                <a:spcPts val="300"/>
              </a:spcAft>
              <a:buClr>
                <a:srgbClr val="11AAFF"/>
              </a:buClr>
              <a:buSzTx/>
              <a:buFont typeface="TheSans Swisscom" panose="020B0603020202020204" pitchFamily="34" charset="0"/>
              <a:buChar char="&gt;"/>
              <a:tabLst/>
              <a:defRPr/>
            </a:pPr>
            <a:endParaRPr kumimoji="0" lang="en-US" sz="1700" b="0" i="0" u="none" strike="noStrike" kern="1200" cap="none" spc="0" normalizeH="0" baseline="0" noProof="0" dirty="0">
              <a:ln>
                <a:noFill/>
              </a:ln>
              <a:solidFill>
                <a:prstClr val="black"/>
              </a:solidFill>
              <a:effectLst/>
              <a:uLnTx/>
              <a:uFillTx/>
              <a:latin typeface="TheSans Swisscom Light"/>
              <a:ea typeface="+mn-ea"/>
              <a:cs typeface="+mn-cs"/>
            </a:endParaRPr>
          </a:p>
        </p:txBody>
      </p:sp>
      <p:sp>
        <p:nvSpPr>
          <p:cNvPr id="20" name="Rectangle 19">
            <a:extLst>
              <a:ext uri="{FF2B5EF4-FFF2-40B4-BE49-F238E27FC236}">
                <a16:creationId xmlns:a16="http://schemas.microsoft.com/office/drawing/2014/main" id="{C462A56D-0422-0D09-55F3-AC0CDA7714C2}"/>
              </a:ext>
            </a:extLst>
          </p:cNvPr>
          <p:cNvSpPr/>
          <p:nvPr/>
        </p:nvSpPr>
        <p:spPr bwMode="gray">
          <a:xfrm>
            <a:off x="7154244" y="2778908"/>
            <a:ext cx="1855381" cy="249865"/>
          </a:xfrm>
          <a:prstGeom prst="rect">
            <a:avLst/>
          </a:prstGeom>
          <a:solidFill>
            <a:srgbClr val="FF0000">
              <a:alpha val="20000"/>
            </a:srgbClr>
          </a:solidFill>
          <a:ln w="635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0" lang="de-CH" sz="1600" b="0" i="0" u="none" strike="noStrike" kern="0" cap="none" spc="0" normalizeH="0" baseline="0" noProof="0" dirty="0">
              <a:ln>
                <a:noFill/>
              </a:ln>
              <a:solidFill>
                <a:srgbClr val="333333"/>
              </a:solidFill>
              <a:effectLst/>
              <a:uLnTx/>
              <a:uFillTx/>
              <a:latin typeface="TheSans Swisscom Light"/>
              <a:ea typeface="+mn-ea"/>
              <a:cs typeface="+mn-cs"/>
            </a:endParaRPr>
          </a:p>
        </p:txBody>
      </p:sp>
      <p:sp>
        <p:nvSpPr>
          <p:cNvPr id="21" name="Rectangle 20">
            <a:extLst>
              <a:ext uri="{FF2B5EF4-FFF2-40B4-BE49-F238E27FC236}">
                <a16:creationId xmlns:a16="http://schemas.microsoft.com/office/drawing/2014/main" id="{A18F816A-FB3A-3B8C-2A6C-07B0126B25C7}"/>
              </a:ext>
            </a:extLst>
          </p:cNvPr>
          <p:cNvSpPr/>
          <p:nvPr/>
        </p:nvSpPr>
        <p:spPr bwMode="gray">
          <a:xfrm>
            <a:off x="7154244" y="4074308"/>
            <a:ext cx="1855381" cy="458972"/>
          </a:xfrm>
          <a:prstGeom prst="rect">
            <a:avLst/>
          </a:prstGeom>
          <a:solidFill>
            <a:srgbClr val="FFC000">
              <a:alpha val="20000"/>
            </a:srgbClr>
          </a:solidFill>
          <a:ln w="63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0" lang="de-CH" sz="1600" b="0" i="0" u="none" strike="noStrike" kern="0" cap="none" spc="0" normalizeH="0" baseline="0" noProof="0" dirty="0">
              <a:ln>
                <a:noFill/>
              </a:ln>
              <a:solidFill>
                <a:srgbClr val="333333"/>
              </a:solidFill>
              <a:effectLst/>
              <a:uLnTx/>
              <a:uFillTx/>
              <a:latin typeface="TheSans Swisscom Light"/>
              <a:ea typeface="+mn-ea"/>
              <a:cs typeface="+mn-cs"/>
            </a:endParaRPr>
          </a:p>
        </p:txBody>
      </p:sp>
      <p:sp>
        <p:nvSpPr>
          <p:cNvPr id="22" name="Rectangle 21">
            <a:extLst>
              <a:ext uri="{FF2B5EF4-FFF2-40B4-BE49-F238E27FC236}">
                <a16:creationId xmlns:a16="http://schemas.microsoft.com/office/drawing/2014/main" id="{D29C8F7E-483A-662C-C37C-2680716E4C91}"/>
              </a:ext>
            </a:extLst>
          </p:cNvPr>
          <p:cNvSpPr/>
          <p:nvPr/>
        </p:nvSpPr>
        <p:spPr bwMode="gray">
          <a:xfrm>
            <a:off x="7154243" y="3602931"/>
            <a:ext cx="1855381" cy="138224"/>
          </a:xfrm>
          <a:prstGeom prst="rect">
            <a:avLst/>
          </a:prstGeom>
          <a:solidFill>
            <a:srgbClr val="FFC000">
              <a:alpha val="20000"/>
            </a:srgbClr>
          </a:solidFill>
          <a:ln w="63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0" lang="de-CH" sz="1600" b="0" i="0" u="none" strike="noStrike" kern="0" cap="none" spc="0" normalizeH="0" baseline="0" noProof="0" dirty="0">
              <a:ln>
                <a:noFill/>
              </a:ln>
              <a:solidFill>
                <a:srgbClr val="333333"/>
              </a:solidFill>
              <a:effectLst/>
              <a:uLnTx/>
              <a:uFillTx/>
              <a:latin typeface="TheSans Swisscom Light"/>
              <a:ea typeface="+mn-ea"/>
              <a:cs typeface="+mn-cs"/>
            </a:endParaRPr>
          </a:p>
        </p:txBody>
      </p:sp>
      <p:sp>
        <p:nvSpPr>
          <p:cNvPr id="23" name="Rectangle 22">
            <a:extLst>
              <a:ext uri="{FF2B5EF4-FFF2-40B4-BE49-F238E27FC236}">
                <a16:creationId xmlns:a16="http://schemas.microsoft.com/office/drawing/2014/main" id="{B2E6FABB-38F9-750D-A0EF-6DF77AD9E253}"/>
              </a:ext>
            </a:extLst>
          </p:cNvPr>
          <p:cNvSpPr/>
          <p:nvPr/>
        </p:nvSpPr>
        <p:spPr bwMode="gray">
          <a:xfrm>
            <a:off x="7154242" y="5912466"/>
            <a:ext cx="1855381" cy="249865"/>
          </a:xfrm>
          <a:prstGeom prst="rect">
            <a:avLst/>
          </a:prstGeom>
          <a:solidFill>
            <a:srgbClr val="00B050">
              <a:alpha val="20000"/>
            </a:srgbClr>
          </a:solidFill>
          <a:ln w="6350" cap="flat" cmpd="sng" algn="ctr">
            <a:solidFill>
              <a:srgbClr val="00B050"/>
            </a:solidFill>
            <a:prstDash val="solid"/>
            <a:miter lim="800000"/>
          </a:ln>
          <a:effectLst/>
        </p:spPr>
        <p:txBody>
          <a:bodyPr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0" lang="de-CH" sz="1600" b="0" i="0" u="none" strike="noStrike" kern="0" cap="none" spc="0" normalizeH="0" baseline="0" noProof="0" dirty="0">
              <a:ln>
                <a:noFill/>
              </a:ln>
              <a:solidFill>
                <a:srgbClr val="333333"/>
              </a:solidFill>
              <a:effectLst/>
              <a:uLnTx/>
              <a:uFillTx/>
              <a:latin typeface="TheSans Swisscom Light"/>
              <a:ea typeface="+mn-ea"/>
              <a:cs typeface="+mn-cs"/>
            </a:endParaRPr>
          </a:p>
        </p:txBody>
      </p:sp>
    </p:spTree>
    <p:extLst>
      <p:ext uri="{BB962C8B-B14F-4D97-AF65-F5344CB8AC3E}">
        <p14:creationId xmlns:p14="http://schemas.microsoft.com/office/powerpoint/2010/main" val="293169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C126C39-D90A-9A11-0A55-D53DA1364FD9}"/>
              </a:ext>
            </a:extLst>
          </p:cNvPr>
          <p:cNvPicPr>
            <a:picLocks noChangeAspect="1"/>
          </p:cNvPicPr>
          <p:nvPr/>
        </p:nvPicPr>
        <p:blipFill>
          <a:blip r:embed="rId3"/>
          <a:stretch>
            <a:fillRect/>
          </a:stretch>
        </p:blipFill>
        <p:spPr>
          <a:xfrm>
            <a:off x="6867072" y="216461"/>
            <a:ext cx="5193228" cy="6510301"/>
          </a:xfrm>
          <a:prstGeom prst="rect">
            <a:avLst/>
          </a:prstGeom>
        </p:spPr>
      </p:pic>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4AC485-25DE-431E-B345-9C0A15BB7F8A}" type="slidenum">
              <a:rPr kumimoji="0" lang="de-CH" sz="14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de-CH" sz="14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3" name="Title 1">
            <a:extLst>
              <a:ext uri="{FF2B5EF4-FFF2-40B4-BE49-F238E27FC236}">
                <a16:creationId xmlns:a16="http://schemas.microsoft.com/office/drawing/2014/main" id="{509802C0-BFFB-9B0F-A529-E60CDD518439}"/>
              </a:ext>
            </a:extLst>
          </p:cNvPr>
          <p:cNvSpPr>
            <a:spLocks noGrp="1"/>
          </p:cNvSpPr>
          <p:nvPr>
            <p:ph type="title"/>
          </p:nvPr>
        </p:nvSpPr>
        <p:spPr>
          <a:xfrm>
            <a:off x="838200" y="365125"/>
            <a:ext cx="10515600" cy="1325563"/>
          </a:xfrm>
        </p:spPr>
        <p:txBody>
          <a:bodyPr>
            <a:normAutofit/>
          </a:bodyPr>
          <a:lstStyle/>
          <a:p>
            <a:r>
              <a:rPr lang="en-US" sz="2800" b="1" dirty="0"/>
              <a:t>BMP – Address Family Agnostic</a:t>
            </a:r>
            <a:br>
              <a:rPr lang="en-GB" sz="3600" dirty="0"/>
            </a:br>
            <a:r>
              <a:rPr lang="en-GB" sz="2700" dirty="0">
                <a:solidFill>
                  <a:schemeClr val="bg2">
                    <a:lumMod val="75000"/>
                  </a:schemeClr>
                </a:solidFill>
              </a:rPr>
              <a:t>RFC 9069 provides Local RIB Visibility</a:t>
            </a:r>
            <a:endParaRPr lang="en-US" sz="2700" dirty="0">
              <a:solidFill>
                <a:schemeClr val="bg2">
                  <a:lumMod val="75000"/>
                </a:schemeClr>
              </a:solidFill>
            </a:endParaRPr>
          </a:p>
        </p:txBody>
      </p:sp>
      <p:sp>
        <p:nvSpPr>
          <p:cNvPr id="14" name="Content Placeholder 1">
            <a:extLst>
              <a:ext uri="{FF2B5EF4-FFF2-40B4-BE49-F238E27FC236}">
                <a16:creationId xmlns:a16="http://schemas.microsoft.com/office/drawing/2014/main" id="{061AB46D-1699-0792-77A2-D3CC2D1CF48D}"/>
              </a:ext>
            </a:extLst>
          </p:cNvPr>
          <p:cNvSpPr txBox="1">
            <a:spLocks/>
          </p:cNvSpPr>
          <p:nvPr/>
        </p:nvSpPr>
        <p:spPr bwMode="black">
          <a:xfrm>
            <a:off x="838200" y="3857625"/>
            <a:ext cx="4667251" cy="2646507"/>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182880" marR="0" lvl="0" indent="-182880" algn="l" defTabSz="914400" rtl="0" eaLnBrk="1" fontAlgn="auto" latinLnBrk="0" hangingPunct="1">
              <a:lnSpc>
                <a:spcPct val="90000"/>
              </a:lnSpc>
              <a:spcBef>
                <a:spcPts val="600"/>
              </a:spcBef>
              <a:spcAft>
                <a:spcPts val="600"/>
              </a:spcAft>
              <a:buClr>
                <a:srgbClr val="11AAFF"/>
              </a:buClr>
              <a:buSzTx/>
              <a:buFont typeface="TheSans Swisscom" panose="020B0603020202020204" pitchFamily="34" charset="0"/>
              <a:buChar char="&gt;"/>
              <a:tabLst/>
              <a:defRPr/>
            </a:pPr>
            <a:r>
              <a:rPr lang="en-US" sz="2400" b="1" dirty="0">
                <a:solidFill>
                  <a:prstClr val="black"/>
                </a:solidFill>
                <a:latin typeface="TheSans Swisscom Light"/>
              </a:rPr>
              <a:t>Encapsulated BGP PDU</a:t>
            </a:r>
            <a:br>
              <a:rPr kumimoji="0" lang="en-US" sz="1600" b="1" i="0" u="none" strike="noStrike" kern="1200" cap="none" spc="0" normalizeH="0" baseline="0" noProof="0" dirty="0">
                <a:ln>
                  <a:noFill/>
                </a:ln>
                <a:solidFill>
                  <a:prstClr val="black"/>
                </a:solidFill>
                <a:effectLst/>
                <a:uLnTx/>
                <a:uFillTx/>
                <a:latin typeface="TheSans Swisscom Light"/>
                <a:ea typeface="+mn-ea"/>
                <a:cs typeface="+mn-cs"/>
              </a:rPr>
            </a:br>
            <a:br>
              <a:rPr kumimoji="0" lang="en-US" sz="1800" b="1" i="0" u="none" strike="noStrike" kern="1200" cap="none" spc="0" normalizeH="0" baseline="0" noProof="0" dirty="0">
                <a:ln>
                  <a:noFill/>
                </a:ln>
                <a:solidFill>
                  <a:prstClr val="black"/>
                </a:solidFill>
                <a:effectLst/>
                <a:uLnTx/>
                <a:uFillTx/>
                <a:latin typeface="TheSans Swisscom Light"/>
                <a:ea typeface="+mn-ea"/>
                <a:cs typeface="+mn-cs"/>
              </a:rPr>
            </a:b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Shows the encapsulated BGP PDU. In case of BMP route-monitoring, it describes whether it was a topology </a:t>
            </a:r>
            <a:r>
              <a:rPr kumimoji="0" lang="en-US" sz="1800" b="0" i="0" u="none" strike="noStrike" kern="1200" cap="none" spc="0" normalizeH="0" baseline="0" noProof="0" dirty="0">
                <a:ln>
                  <a:noFill/>
                </a:ln>
                <a:solidFill>
                  <a:schemeClr val="accent5"/>
                </a:solidFill>
                <a:effectLst/>
                <a:uLnTx/>
                <a:uFillTx/>
                <a:latin typeface="TheSans Swisscom Light"/>
                <a:ea typeface="+mn-ea"/>
                <a:cs typeface="+mn-cs"/>
              </a:rPr>
              <a:t>update or withdrawal </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and for </a:t>
            </a:r>
            <a:r>
              <a:rPr kumimoji="0" lang="en-US" sz="1800" b="0" i="0" u="none" strike="noStrike" kern="1200" cap="none" spc="0" normalizeH="0" baseline="0" noProof="0" dirty="0">
                <a:ln>
                  <a:noFill/>
                </a:ln>
                <a:solidFill>
                  <a:srgbClr val="7030A0"/>
                </a:solidFill>
                <a:effectLst/>
                <a:uLnTx/>
                <a:uFillTx/>
                <a:latin typeface="TheSans Swisscom Light"/>
                <a:ea typeface="+mn-ea"/>
                <a:cs typeface="+mn-cs"/>
              </a:rPr>
              <a:t>BGP community, NLRI and BGP Prefix SID </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path attributes.</a:t>
            </a:r>
          </a:p>
          <a:p>
            <a:pPr marL="182880" marR="0" lvl="0" indent="-182880" algn="l" defTabSz="914400" rtl="0" eaLnBrk="1" fontAlgn="auto" latinLnBrk="0" hangingPunct="1">
              <a:lnSpc>
                <a:spcPct val="90000"/>
              </a:lnSpc>
              <a:spcBef>
                <a:spcPts val="300"/>
              </a:spcBef>
              <a:spcAft>
                <a:spcPts val="300"/>
              </a:spcAft>
              <a:buClr>
                <a:srgbClr val="11AAFF"/>
              </a:buClr>
              <a:buSzTx/>
              <a:buFont typeface="TheSans Swisscom" panose="020B0603020202020204" pitchFamily="34" charset="0"/>
              <a:buChar char="&gt;"/>
              <a:tabLst/>
              <a:defRPr/>
            </a:pPr>
            <a:endPar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ight Brace 15">
            <a:extLst>
              <a:ext uri="{FF2B5EF4-FFF2-40B4-BE49-F238E27FC236}">
                <a16:creationId xmlns:a16="http://schemas.microsoft.com/office/drawing/2014/main" id="{79B4FFDF-E5F1-40FB-2037-CE8ED4BD0C72}"/>
              </a:ext>
            </a:extLst>
          </p:cNvPr>
          <p:cNvSpPr/>
          <p:nvPr/>
        </p:nvSpPr>
        <p:spPr bwMode="gray">
          <a:xfrm rot="10800000">
            <a:off x="6137327" y="2619122"/>
            <a:ext cx="720219" cy="4107639"/>
          </a:xfrm>
          <a:prstGeom prst="rightBrace">
            <a:avLst/>
          </a:prstGeom>
          <a:noFill/>
          <a:ln w="6350" cap="flat" cmpd="sng" algn="ctr">
            <a:solidFill>
              <a:srgbClr val="33333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rgbClr val="333333"/>
              </a:solidFill>
              <a:effectLst/>
              <a:uLnTx/>
              <a:uFillTx/>
              <a:latin typeface="TheSans Swisscom Light"/>
              <a:ea typeface="+mn-ea"/>
              <a:cs typeface="+mn-cs"/>
            </a:endParaRPr>
          </a:p>
        </p:txBody>
      </p:sp>
      <p:sp>
        <p:nvSpPr>
          <p:cNvPr id="17" name="Right Brace 16">
            <a:extLst>
              <a:ext uri="{FF2B5EF4-FFF2-40B4-BE49-F238E27FC236}">
                <a16:creationId xmlns:a16="http://schemas.microsoft.com/office/drawing/2014/main" id="{C76AD08B-1660-28DB-9512-23D1E4C51CFA}"/>
              </a:ext>
            </a:extLst>
          </p:cNvPr>
          <p:cNvSpPr/>
          <p:nvPr/>
        </p:nvSpPr>
        <p:spPr bwMode="gray">
          <a:xfrm rot="10800000">
            <a:off x="6137328" y="1490878"/>
            <a:ext cx="729744" cy="973648"/>
          </a:xfrm>
          <a:prstGeom prst="rightBrace">
            <a:avLst/>
          </a:prstGeom>
          <a:noFill/>
          <a:ln w="6350" cap="flat" cmpd="sng" algn="ctr">
            <a:solidFill>
              <a:srgbClr val="33333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rgbClr val="333333"/>
              </a:solidFill>
              <a:effectLst/>
              <a:uLnTx/>
              <a:uFillTx/>
              <a:latin typeface="TheSans Swisscom Light"/>
              <a:ea typeface="+mn-ea"/>
              <a:cs typeface="+mn-cs"/>
            </a:endParaRPr>
          </a:p>
        </p:txBody>
      </p:sp>
      <p:sp>
        <p:nvSpPr>
          <p:cNvPr id="19" name="Content Placeholder 1">
            <a:extLst>
              <a:ext uri="{FF2B5EF4-FFF2-40B4-BE49-F238E27FC236}">
                <a16:creationId xmlns:a16="http://schemas.microsoft.com/office/drawing/2014/main" id="{3835FDB6-BB7A-8E34-ECD7-5563A0795A13}"/>
              </a:ext>
            </a:extLst>
          </p:cNvPr>
          <p:cNvSpPr txBox="1">
            <a:spLocks/>
          </p:cNvSpPr>
          <p:nvPr/>
        </p:nvSpPr>
        <p:spPr bwMode="black">
          <a:xfrm>
            <a:off x="838200" y="1827358"/>
            <a:ext cx="4667251" cy="1704974"/>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182880" marR="0" lvl="0" indent="-182880" algn="l" defTabSz="914400" rtl="0" eaLnBrk="1" fontAlgn="auto" latinLnBrk="0" hangingPunct="1">
              <a:lnSpc>
                <a:spcPct val="90000"/>
              </a:lnSpc>
              <a:spcBef>
                <a:spcPts val="600"/>
              </a:spcBef>
              <a:spcAft>
                <a:spcPts val="600"/>
              </a:spcAft>
              <a:buClr>
                <a:srgbClr val="11AAFF"/>
              </a:buClr>
              <a:buSzTx/>
              <a:buFont typeface="TheSans Swisscom" panose="020B0603020202020204" pitchFamily="34" charset="0"/>
              <a:buChar char="&gt;"/>
              <a:tabLst/>
              <a:defRPr/>
            </a:pPr>
            <a:r>
              <a:rPr kumimoji="0" lang="en-US" sz="2400" b="1" i="0" u="none" strike="noStrike" kern="1200" cap="none" spc="0" normalizeH="0" baseline="0" noProof="0" dirty="0">
                <a:ln>
                  <a:noFill/>
                </a:ln>
                <a:solidFill>
                  <a:prstClr val="black"/>
                </a:solidFill>
                <a:effectLst/>
                <a:uLnTx/>
                <a:uFillTx/>
                <a:latin typeface="TheSans Swisscom Light"/>
                <a:ea typeface="+mn-ea"/>
                <a:cs typeface="+mn-cs"/>
              </a:rPr>
              <a:t>BMP Per Peer Header</a:t>
            </a:r>
            <a:br>
              <a:rPr kumimoji="0" lang="en-US" sz="1600" b="1" i="0" u="none" strike="noStrike" kern="1200" cap="none" spc="0" normalizeH="0" baseline="0" noProof="0" dirty="0">
                <a:ln>
                  <a:noFill/>
                </a:ln>
                <a:solidFill>
                  <a:prstClr val="black"/>
                </a:solidFill>
                <a:effectLst/>
                <a:uLnTx/>
                <a:uFillTx/>
                <a:latin typeface="TheSans Swisscom Light"/>
                <a:ea typeface="+mn-ea"/>
                <a:cs typeface="+mn-cs"/>
              </a:rPr>
            </a:br>
            <a:br>
              <a:rPr kumimoji="0" lang="en-US" sz="1800" b="1" i="0" u="none" strike="noStrike" kern="1200" cap="none" spc="0" normalizeH="0" baseline="0" noProof="0" dirty="0">
                <a:ln>
                  <a:noFill/>
                </a:ln>
                <a:solidFill>
                  <a:prstClr val="black"/>
                </a:solidFill>
                <a:effectLst/>
                <a:uLnTx/>
                <a:uFillTx/>
                <a:latin typeface="TheSans Swisscom Light"/>
                <a:ea typeface="+mn-ea"/>
                <a:cs typeface="+mn-cs"/>
              </a:rPr>
            </a:b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Shows at </a:t>
            </a:r>
            <a:r>
              <a:rPr kumimoji="0" lang="en-US" sz="1800" b="0" i="0" u="none" strike="noStrike" kern="1200" cap="none" spc="0" normalizeH="0" baseline="0" noProof="0" dirty="0">
                <a:ln>
                  <a:noFill/>
                </a:ln>
                <a:solidFill>
                  <a:srgbClr val="FF0000"/>
                </a:solidFill>
                <a:effectLst/>
                <a:uLnTx/>
                <a:uFillTx/>
                <a:latin typeface="TheSans Swisscom Light"/>
                <a:ea typeface="+mn-ea"/>
                <a:cs typeface="+mn-cs"/>
              </a:rPr>
              <a:t>which RIB</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 (Adj-RIB In, Local or Adj-RIB Out, Pre or Post Policy) </a:t>
            </a:r>
            <a:r>
              <a:rPr kumimoji="0" lang="en-US" sz="1800" b="0" i="0" u="none" strike="noStrike" kern="1200" cap="none" spc="0" normalizeH="0" baseline="0" noProof="0" dirty="0">
                <a:ln>
                  <a:noFill/>
                </a:ln>
                <a:effectLst/>
                <a:uLnTx/>
                <a:uFillTx/>
                <a:latin typeface="TheSans Swisscom Light"/>
                <a:ea typeface="+mn-ea"/>
                <a:cs typeface="+mn-cs"/>
              </a:rPr>
              <a:t>and from </a:t>
            </a:r>
            <a:r>
              <a:rPr kumimoji="0" lang="en-US" sz="1800" b="0" i="0" u="none" strike="noStrike" kern="1200" cap="none" spc="0" normalizeH="0" baseline="0" noProof="0" dirty="0">
                <a:ln>
                  <a:noFill/>
                </a:ln>
                <a:solidFill>
                  <a:schemeClr val="accent4"/>
                </a:solidFill>
                <a:effectLst/>
                <a:uLnTx/>
                <a:uFillTx/>
                <a:latin typeface="TheSans Swisscom Light"/>
                <a:ea typeface="+mn-ea"/>
                <a:cs typeface="+mn-cs"/>
              </a:rPr>
              <a:t>which Peering</a:t>
            </a:r>
            <a:r>
              <a:rPr kumimoji="0" lang="en-US" sz="1800" b="0" i="0" u="none" strike="noStrike" kern="1200" cap="none" spc="0" normalizeH="0" baseline="0" noProof="0" dirty="0">
                <a:ln>
                  <a:noFill/>
                </a:ln>
                <a:solidFill>
                  <a:srgbClr val="FF0000"/>
                </a:solidFill>
                <a:effectLst/>
                <a:uLnTx/>
                <a:uFillTx/>
                <a:latin typeface="TheSans Swisscom Light"/>
                <a:ea typeface="+mn-ea"/>
                <a:cs typeface="+mn-cs"/>
              </a:rPr>
              <a:t> </a:t>
            </a:r>
            <a:r>
              <a:rPr kumimoji="0" lang="en-US" sz="1800" b="0" i="0" u="none" strike="noStrike" kern="1200" cap="none" spc="0" normalizeH="0" baseline="0" noProof="0" dirty="0">
                <a:ln>
                  <a:noFill/>
                </a:ln>
                <a:effectLst/>
                <a:uLnTx/>
                <a:uFillTx/>
                <a:latin typeface="TheSans Swisscom Light"/>
                <a:ea typeface="+mn-ea"/>
                <a:cs typeface="+mn-cs"/>
              </a:rPr>
              <a:t>the BGP PDU at </a:t>
            </a:r>
            <a:r>
              <a:rPr kumimoji="0" lang="en-US" sz="1800" b="0" i="0" u="none" strike="noStrike" kern="1200" cap="none" spc="0" normalizeH="0" baseline="0" noProof="0" dirty="0">
                <a:ln>
                  <a:noFill/>
                </a:ln>
                <a:solidFill>
                  <a:schemeClr val="accent2"/>
                </a:solidFill>
                <a:effectLst/>
                <a:uLnTx/>
                <a:uFillTx/>
                <a:latin typeface="TheSans Swisscom Light"/>
                <a:ea typeface="+mn-ea"/>
                <a:cs typeface="+mn-cs"/>
              </a:rPr>
              <a:t>which time </a:t>
            </a:r>
            <a:r>
              <a:rPr kumimoji="0" lang="en-US" sz="1800" b="0" i="0" u="none" strike="noStrike" kern="1200" cap="none" spc="0" normalizeH="0" baseline="0" noProof="0" dirty="0">
                <a:ln>
                  <a:noFill/>
                </a:ln>
                <a:effectLst/>
                <a:uLnTx/>
                <a:uFillTx/>
                <a:latin typeface="TheSans Swisscom Light"/>
                <a:ea typeface="+mn-ea"/>
                <a:cs typeface="+mn-cs"/>
              </a:rPr>
              <a:t>was obtained.</a:t>
            </a:r>
            <a:endParaRPr kumimoji="0" lang="en-US" sz="1700" b="0" i="0" u="none" strike="noStrike" kern="1200" cap="none" spc="0" normalizeH="0" baseline="0" noProof="0" dirty="0">
              <a:ln>
                <a:noFill/>
              </a:ln>
              <a:effectLst/>
              <a:uLnTx/>
              <a:uFillTx/>
              <a:latin typeface="TheSans Swisscom Light"/>
              <a:ea typeface="+mn-ea"/>
              <a:cs typeface="+mn-cs"/>
            </a:endParaRPr>
          </a:p>
        </p:txBody>
      </p:sp>
      <p:sp>
        <p:nvSpPr>
          <p:cNvPr id="20" name="Rectangle 19">
            <a:extLst>
              <a:ext uri="{FF2B5EF4-FFF2-40B4-BE49-F238E27FC236}">
                <a16:creationId xmlns:a16="http://schemas.microsoft.com/office/drawing/2014/main" id="{C462A56D-0422-0D09-55F3-AC0CDA7714C2}"/>
              </a:ext>
            </a:extLst>
          </p:cNvPr>
          <p:cNvSpPr/>
          <p:nvPr/>
        </p:nvSpPr>
        <p:spPr bwMode="gray">
          <a:xfrm>
            <a:off x="7117186" y="1565755"/>
            <a:ext cx="1855381" cy="124933"/>
          </a:xfrm>
          <a:prstGeom prst="rect">
            <a:avLst/>
          </a:prstGeom>
          <a:solidFill>
            <a:srgbClr val="FF0000">
              <a:alpha val="20000"/>
            </a:srgbClr>
          </a:solidFill>
          <a:ln w="635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0" lang="de-CH" sz="1600" b="0" i="0" u="none" strike="noStrike" kern="0" cap="none" spc="0" normalizeH="0" baseline="0" noProof="0" dirty="0">
              <a:ln>
                <a:noFill/>
              </a:ln>
              <a:solidFill>
                <a:srgbClr val="333333"/>
              </a:solidFill>
              <a:effectLst/>
              <a:uLnTx/>
              <a:uFillTx/>
              <a:latin typeface="TheSans Swisscom Light"/>
              <a:ea typeface="+mn-ea"/>
              <a:cs typeface="+mn-cs"/>
            </a:endParaRPr>
          </a:p>
        </p:txBody>
      </p:sp>
      <p:sp>
        <p:nvSpPr>
          <p:cNvPr id="21" name="Rectangle 20">
            <a:extLst>
              <a:ext uri="{FF2B5EF4-FFF2-40B4-BE49-F238E27FC236}">
                <a16:creationId xmlns:a16="http://schemas.microsoft.com/office/drawing/2014/main" id="{A18F816A-FB3A-3B8C-2A6C-07B0126B25C7}"/>
              </a:ext>
            </a:extLst>
          </p:cNvPr>
          <p:cNvSpPr/>
          <p:nvPr/>
        </p:nvSpPr>
        <p:spPr bwMode="gray">
          <a:xfrm>
            <a:off x="7117187" y="3113118"/>
            <a:ext cx="3096071" cy="942687"/>
          </a:xfrm>
          <a:prstGeom prst="rect">
            <a:avLst/>
          </a:prstGeom>
          <a:solidFill>
            <a:srgbClr val="7030A0">
              <a:alpha val="20000"/>
            </a:srgbClr>
          </a:solidFill>
          <a:ln w="6350" cap="flat" cmpd="sng" algn="ctr">
            <a:solidFill>
              <a:srgbClr val="7030A0"/>
            </a:solidFill>
            <a:prstDash val="solid"/>
            <a:miter lim="800000"/>
          </a:ln>
          <a:effectLst/>
        </p:spPr>
        <p:txBody>
          <a:bodyPr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0" lang="de-CH" sz="1600" b="0" i="0" u="none" strike="noStrike" kern="0" cap="none" spc="0" normalizeH="0" baseline="0" noProof="0" dirty="0">
              <a:ln>
                <a:noFill/>
              </a:ln>
              <a:solidFill>
                <a:srgbClr val="333333"/>
              </a:solidFill>
              <a:effectLst/>
              <a:uLnTx/>
              <a:uFillTx/>
              <a:latin typeface="TheSans Swisscom Light"/>
              <a:ea typeface="+mn-ea"/>
              <a:cs typeface="+mn-cs"/>
            </a:endParaRPr>
          </a:p>
        </p:txBody>
      </p:sp>
      <p:sp>
        <p:nvSpPr>
          <p:cNvPr id="22" name="Rectangle 21">
            <a:extLst>
              <a:ext uri="{FF2B5EF4-FFF2-40B4-BE49-F238E27FC236}">
                <a16:creationId xmlns:a16="http://schemas.microsoft.com/office/drawing/2014/main" id="{D29C8F7E-483A-662C-C37C-2680716E4C91}"/>
              </a:ext>
            </a:extLst>
          </p:cNvPr>
          <p:cNvSpPr/>
          <p:nvPr/>
        </p:nvSpPr>
        <p:spPr bwMode="gray">
          <a:xfrm>
            <a:off x="7122287" y="2797448"/>
            <a:ext cx="1855381" cy="138224"/>
          </a:xfrm>
          <a:prstGeom prst="rect">
            <a:avLst/>
          </a:prstGeom>
          <a:solidFill>
            <a:schemeClr val="accent5">
              <a:alpha val="20000"/>
            </a:schemeClr>
          </a:solidFill>
          <a:ln w="6350" cap="flat" cmpd="sng" algn="ctr">
            <a:solidFill>
              <a:schemeClr val="accent5"/>
            </a:solidFill>
            <a:prstDash val="solid"/>
            <a:miter lim="800000"/>
          </a:ln>
          <a:effectLst/>
        </p:spPr>
        <p:txBody>
          <a:bodyPr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0" lang="de-CH" sz="1600" b="0" i="0" u="none" strike="noStrike" kern="0" cap="none" spc="0" normalizeH="0" baseline="0" noProof="0" dirty="0">
              <a:ln>
                <a:noFill/>
              </a:ln>
              <a:solidFill>
                <a:srgbClr val="333333"/>
              </a:solidFill>
              <a:effectLst/>
              <a:uLnTx/>
              <a:uFillTx/>
              <a:latin typeface="TheSans Swisscom Light"/>
              <a:ea typeface="+mn-ea"/>
              <a:cs typeface="+mn-cs"/>
            </a:endParaRPr>
          </a:p>
        </p:txBody>
      </p:sp>
      <p:sp>
        <p:nvSpPr>
          <p:cNvPr id="25" name="Rectangle 24">
            <a:extLst>
              <a:ext uri="{FF2B5EF4-FFF2-40B4-BE49-F238E27FC236}">
                <a16:creationId xmlns:a16="http://schemas.microsoft.com/office/drawing/2014/main" id="{61D4DA13-7FF9-94CB-700A-3FEA4C71A008}"/>
              </a:ext>
            </a:extLst>
          </p:cNvPr>
          <p:cNvSpPr/>
          <p:nvPr/>
        </p:nvSpPr>
        <p:spPr bwMode="gray">
          <a:xfrm>
            <a:off x="7117186" y="1961535"/>
            <a:ext cx="1855380" cy="333304"/>
          </a:xfrm>
          <a:prstGeom prst="rect">
            <a:avLst/>
          </a:prstGeom>
          <a:solidFill>
            <a:srgbClr val="FFC000">
              <a:alpha val="20000"/>
            </a:srgbClr>
          </a:solidFill>
          <a:ln w="6350" cap="flat" cmpd="sng" algn="ctr">
            <a:solidFill>
              <a:srgbClr val="FFC000"/>
            </a:solidFill>
            <a:prstDash val="solid"/>
            <a:miter lim="800000"/>
          </a:ln>
          <a:effectLst/>
        </p:spPr>
        <p:txBody>
          <a:bodyPr rtlCol="0" anchor="ctr"/>
          <a:lstStyle/>
          <a:p>
            <a:pPr algn="ctr">
              <a:lnSpc>
                <a:spcPct val="110000"/>
              </a:lnSpc>
            </a:pPr>
            <a:endParaRPr lang="de-CH" sz="1600" kern="0" dirty="0">
              <a:solidFill>
                <a:srgbClr val="333333"/>
              </a:solidFill>
              <a:latin typeface="TheSans Swisscom Light"/>
            </a:endParaRPr>
          </a:p>
        </p:txBody>
      </p:sp>
      <p:sp>
        <p:nvSpPr>
          <p:cNvPr id="26" name="Rectangle 25">
            <a:extLst>
              <a:ext uri="{FF2B5EF4-FFF2-40B4-BE49-F238E27FC236}">
                <a16:creationId xmlns:a16="http://schemas.microsoft.com/office/drawing/2014/main" id="{CEEB91E4-87B4-CC7F-4F7E-459295866544}"/>
              </a:ext>
            </a:extLst>
          </p:cNvPr>
          <p:cNvSpPr/>
          <p:nvPr/>
        </p:nvSpPr>
        <p:spPr bwMode="gray">
          <a:xfrm>
            <a:off x="7117186" y="2315081"/>
            <a:ext cx="1855380" cy="193885"/>
          </a:xfrm>
          <a:prstGeom prst="rect">
            <a:avLst/>
          </a:prstGeom>
          <a:solidFill>
            <a:schemeClr val="accent2">
              <a:alpha val="20000"/>
            </a:schemeClr>
          </a:solidFill>
          <a:ln w="6350"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0" lang="de-CH" sz="1600" b="0" i="0" u="none" strike="noStrike" kern="0" cap="none" spc="0" normalizeH="0" baseline="0" noProof="0" dirty="0">
              <a:ln>
                <a:noFill/>
              </a:ln>
              <a:solidFill>
                <a:srgbClr val="333333"/>
              </a:solidFill>
              <a:effectLst/>
              <a:uLnTx/>
              <a:uFillTx/>
              <a:latin typeface="TheSans Swisscom Light"/>
              <a:ea typeface="+mn-ea"/>
              <a:cs typeface="+mn-cs"/>
            </a:endParaRPr>
          </a:p>
        </p:txBody>
      </p:sp>
      <p:sp>
        <p:nvSpPr>
          <p:cNvPr id="28" name="Rectangle 27">
            <a:extLst>
              <a:ext uri="{FF2B5EF4-FFF2-40B4-BE49-F238E27FC236}">
                <a16:creationId xmlns:a16="http://schemas.microsoft.com/office/drawing/2014/main" id="{4FEE1E2A-FB17-E715-50E0-892BA1CEBF26}"/>
              </a:ext>
            </a:extLst>
          </p:cNvPr>
          <p:cNvSpPr/>
          <p:nvPr/>
        </p:nvSpPr>
        <p:spPr bwMode="gray">
          <a:xfrm>
            <a:off x="7122287" y="2499103"/>
            <a:ext cx="1855381" cy="138224"/>
          </a:xfrm>
          <a:prstGeom prst="rect">
            <a:avLst/>
          </a:prstGeom>
          <a:solidFill>
            <a:srgbClr val="00B050">
              <a:alpha val="20000"/>
            </a:srgbClr>
          </a:solidFill>
          <a:ln w="6350" cap="flat" cmpd="sng" algn="ctr">
            <a:solidFill>
              <a:srgbClr val="00B050"/>
            </a:solidFill>
            <a:prstDash val="solid"/>
            <a:miter lim="800000"/>
          </a:ln>
          <a:effectLst/>
        </p:spPr>
        <p:txBody>
          <a:bodyPr rtlCol="0" anchor="ctr"/>
          <a:lstStyle/>
          <a:p>
            <a:pPr algn="ctr">
              <a:lnSpc>
                <a:spcPct val="110000"/>
              </a:lnSpc>
            </a:pPr>
            <a:endParaRPr lang="de-CH" sz="1600" kern="0" dirty="0">
              <a:solidFill>
                <a:srgbClr val="333333"/>
              </a:solidFill>
              <a:latin typeface="TheSans Swisscom Light"/>
            </a:endParaRPr>
          </a:p>
        </p:txBody>
      </p:sp>
    </p:spTree>
    <p:extLst>
      <p:ext uri="{BB962C8B-B14F-4D97-AF65-F5344CB8AC3E}">
        <p14:creationId xmlns:p14="http://schemas.microsoft.com/office/powerpoint/2010/main" val="791412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4AC485-25DE-431E-B345-9C0A15BB7F8A}" type="slidenum">
              <a:rPr kumimoji="0" lang="de-CH" sz="14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de-CH" sz="14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3" name="Title 1">
            <a:extLst>
              <a:ext uri="{FF2B5EF4-FFF2-40B4-BE49-F238E27FC236}">
                <a16:creationId xmlns:a16="http://schemas.microsoft.com/office/drawing/2014/main" id="{509802C0-BFFB-9B0F-A529-E60CDD518439}"/>
              </a:ext>
            </a:extLst>
          </p:cNvPr>
          <p:cNvSpPr>
            <a:spLocks noGrp="1"/>
          </p:cNvSpPr>
          <p:nvPr>
            <p:ph type="title"/>
          </p:nvPr>
        </p:nvSpPr>
        <p:spPr>
          <a:xfrm>
            <a:off x="838200" y="365125"/>
            <a:ext cx="10515600" cy="1325563"/>
          </a:xfrm>
        </p:spPr>
        <p:txBody>
          <a:bodyPr>
            <a:normAutofit/>
          </a:bodyPr>
          <a:lstStyle/>
          <a:p>
            <a:r>
              <a:rPr lang="en-US" sz="2800" b="1" dirty="0"/>
              <a:t>Measure On-Path Delay with Network Context</a:t>
            </a:r>
            <a:br>
              <a:rPr lang="en-GB" sz="3600" dirty="0"/>
            </a:br>
            <a:r>
              <a:rPr lang="en-GB" sz="2700" dirty="0">
                <a:solidFill>
                  <a:schemeClr val="bg2">
                    <a:lumMod val="75000"/>
                  </a:schemeClr>
                </a:solidFill>
              </a:rPr>
              <a:t>W</a:t>
            </a:r>
            <a:r>
              <a:rPr lang="en-US" sz="2700" dirty="0" err="1">
                <a:solidFill>
                  <a:schemeClr val="bg2">
                    <a:lumMod val="75000"/>
                  </a:schemeClr>
                </a:solidFill>
              </a:rPr>
              <a:t>ith</a:t>
            </a:r>
            <a:r>
              <a:rPr lang="en-US" sz="2700" dirty="0">
                <a:solidFill>
                  <a:schemeClr val="bg2">
                    <a:lumMod val="75000"/>
                  </a:schemeClr>
                </a:solidFill>
              </a:rPr>
              <a:t> draft-</a:t>
            </a:r>
            <a:r>
              <a:rPr lang="en-US" sz="2700" dirty="0" err="1">
                <a:solidFill>
                  <a:schemeClr val="bg2">
                    <a:lumMod val="75000"/>
                  </a:schemeClr>
                </a:solidFill>
              </a:rPr>
              <a:t>ietf</a:t>
            </a:r>
            <a:r>
              <a:rPr lang="en-US" sz="2700" dirty="0">
                <a:solidFill>
                  <a:schemeClr val="bg2">
                    <a:lumMod val="75000"/>
                  </a:schemeClr>
                </a:solidFill>
              </a:rPr>
              <a:t>-opsawg-</a:t>
            </a:r>
            <a:r>
              <a:rPr lang="en-US" sz="2700" dirty="0" err="1">
                <a:solidFill>
                  <a:schemeClr val="bg2">
                    <a:lumMod val="75000"/>
                  </a:schemeClr>
                </a:solidFill>
              </a:rPr>
              <a:t>ipfix</a:t>
            </a:r>
            <a:r>
              <a:rPr lang="en-US" sz="2700" dirty="0">
                <a:solidFill>
                  <a:schemeClr val="bg2">
                    <a:lumMod val="75000"/>
                  </a:schemeClr>
                </a:solidFill>
              </a:rPr>
              <a:t>-on-path-telemetry</a:t>
            </a:r>
          </a:p>
        </p:txBody>
      </p:sp>
      <p:sp>
        <p:nvSpPr>
          <p:cNvPr id="18" name="Content Placeholder 1">
            <a:extLst>
              <a:ext uri="{FF2B5EF4-FFF2-40B4-BE49-F238E27FC236}">
                <a16:creationId xmlns:a16="http://schemas.microsoft.com/office/drawing/2014/main" id="{7FEC644C-5BBA-9D8A-F77B-29E3C855E4BF}"/>
              </a:ext>
            </a:extLst>
          </p:cNvPr>
          <p:cNvSpPr txBox="1">
            <a:spLocks/>
          </p:cNvSpPr>
          <p:nvPr/>
        </p:nvSpPr>
        <p:spPr bwMode="black">
          <a:xfrm>
            <a:off x="5626745" y="1872682"/>
            <a:ext cx="6244869" cy="4671517"/>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285750" marR="0" lvl="0" indent="-285750" algn="l" defTabSz="914400" rtl="0" eaLnBrk="1" fontAlgn="auto" latinLnBrk="0" hangingPunct="1">
              <a:lnSpc>
                <a:spcPct val="110000"/>
              </a:lnSpc>
              <a:spcBef>
                <a:spcPts val="300"/>
              </a:spcBef>
              <a:spcAft>
                <a:spcPts val="300"/>
              </a:spcAft>
              <a:buClr>
                <a:srgbClr val="11AAFF"/>
              </a:buClr>
              <a:buSzTx/>
              <a:buFont typeface="TheSans Swisscom" panose="020B0603020202020204" pitchFamily="34" charset="0"/>
              <a:buChar char="&gt;"/>
              <a:tabLst/>
              <a:defRPr/>
            </a:pPr>
            <a:r>
              <a:rPr kumimoji="0" lang="en-US" sz="1600" b="0" i="0" u="none" strike="noStrike" kern="1200" cap="none" spc="0" normalizeH="0" baseline="0" noProof="0" dirty="0">
                <a:ln>
                  <a:noFill/>
                </a:ln>
                <a:solidFill>
                  <a:srgbClr val="333333"/>
                </a:solidFill>
                <a:effectLst/>
                <a:uLnTx/>
                <a:uFillTx/>
                <a:latin typeface="TheSans Swisscom Light"/>
                <a:ea typeface="+mn-ea"/>
                <a:cs typeface="+mn-cs"/>
              </a:rPr>
              <a:t>Packets are </a:t>
            </a:r>
            <a:r>
              <a:rPr lang="en-US" b="1" dirty="0">
                <a:solidFill>
                  <a:srgbClr val="FF0000"/>
                </a:solidFill>
                <a:latin typeface="TheSans Swisscom Light"/>
              </a:rPr>
              <a:t>captured</a:t>
            </a:r>
            <a:r>
              <a:rPr kumimoji="0" lang="en-US" sz="1600" b="0" i="0" u="none" strike="noStrike" kern="1200" cap="none" spc="0" normalizeH="0" baseline="0" noProof="0" dirty="0">
                <a:ln>
                  <a:noFill/>
                </a:ln>
                <a:solidFill>
                  <a:srgbClr val="333333"/>
                </a:solidFill>
                <a:effectLst/>
                <a:uLnTx/>
                <a:uFillTx/>
                <a:latin typeface="TheSans Swisscom Light"/>
                <a:ea typeface="+mn-ea"/>
                <a:cs typeface="+mn-cs"/>
              </a:rPr>
              <a:t> ingress with an </a:t>
            </a:r>
            <a:r>
              <a:rPr lang="en-US" b="1" dirty="0">
                <a:solidFill>
                  <a:srgbClr val="FF0000"/>
                </a:solidFill>
                <a:latin typeface="TheSans Swisscom Light"/>
              </a:rPr>
              <a:t>optional sampler</a:t>
            </a:r>
            <a:r>
              <a:rPr kumimoji="0" lang="en-US" sz="1600" b="0" i="0" u="none" strike="noStrike" kern="1200" cap="none" spc="0" normalizeH="0" baseline="0" noProof="0" dirty="0">
                <a:ln>
                  <a:noFill/>
                </a:ln>
                <a:solidFill>
                  <a:srgbClr val="333333"/>
                </a:solidFill>
                <a:effectLst/>
                <a:uLnTx/>
                <a:uFillTx/>
                <a:latin typeface="TheSans Swisscom Light"/>
                <a:ea typeface="+mn-ea"/>
                <a:cs typeface="+mn-cs"/>
              </a:rPr>
              <a:t>, data plane dimensions </a:t>
            </a:r>
            <a:r>
              <a:rPr lang="en-US" b="1" dirty="0">
                <a:solidFill>
                  <a:srgbClr val="FF0000"/>
                </a:solidFill>
                <a:latin typeface="TheSans Swisscom Light"/>
              </a:rPr>
              <a:t>extracted</a:t>
            </a:r>
            <a:r>
              <a:rPr kumimoji="0" lang="en-US" sz="1600" b="0" i="0" u="none" strike="noStrike" kern="1200" cap="none" spc="0" normalizeH="0" baseline="0" noProof="0" dirty="0">
                <a:ln>
                  <a:noFill/>
                </a:ln>
                <a:solidFill>
                  <a:srgbClr val="333333"/>
                </a:solidFill>
                <a:effectLst/>
                <a:uLnTx/>
                <a:uFillTx/>
                <a:latin typeface="TheSans Swisscom Light"/>
                <a:ea typeface="+mn-ea"/>
                <a:cs typeface="+mn-cs"/>
              </a:rPr>
              <a:t>, </a:t>
            </a:r>
            <a:r>
              <a:rPr lang="en-US" b="1" dirty="0">
                <a:solidFill>
                  <a:srgbClr val="FF0000"/>
                </a:solidFill>
                <a:latin typeface="TheSans Swisscom Light"/>
              </a:rPr>
              <a:t>enriched</a:t>
            </a:r>
            <a:r>
              <a:rPr kumimoji="0" lang="en-US" sz="1600" b="0" i="0" u="none" strike="noStrike" kern="1200" cap="none" spc="0" normalizeH="0" baseline="0" noProof="0" dirty="0">
                <a:ln>
                  <a:noFill/>
                </a:ln>
                <a:solidFill>
                  <a:srgbClr val="333333"/>
                </a:solidFill>
                <a:effectLst/>
                <a:uLnTx/>
                <a:uFillTx/>
                <a:latin typeface="TheSans Swisscom Light"/>
                <a:ea typeface="+mn-ea"/>
                <a:cs typeface="+mn-cs"/>
              </a:rPr>
              <a:t> with management and control plane dimensions and </a:t>
            </a:r>
            <a:r>
              <a:rPr kumimoji="0" lang="en-US" sz="1600" i="0" u="none" strike="noStrike" kern="1200" cap="none" spc="0" normalizeH="0" baseline="0" noProof="0" dirty="0">
                <a:ln>
                  <a:noFill/>
                </a:ln>
                <a:solidFill>
                  <a:srgbClr val="333333"/>
                </a:solidFill>
                <a:effectLst/>
                <a:uLnTx/>
                <a:uFillTx/>
                <a:latin typeface="TheSans Swisscom Light"/>
                <a:ea typeface="+mn-ea"/>
                <a:cs typeface="+mn-cs"/>
              </a:rPr>
              <a:t>added with a unique </a:t>
            </a:r>
            <a:r>
              <a:rPr lang="en-US" b="1" dirty="0">
                <a:solidFill>
                  <a:srgbClr val="FF0000"/>
                </a:solidFill>
                <a:latin typeface="TheSans Swisscom Light"/>
              </a:rPr>
              <a:t>flow ID </a:t>
            </a:r>
            <a:r>
              <a:rPr kumimoji="0" lang="en-US" sz="1600" i="0" u="none" strike="noStrike" kern="1200" cap="none" spc="0" normalizeH="0" baseline="0" noProof="0" dirty="0">
                <a:ln>
                  <a:noFill/>
                </a:ln>
                <a:solidFill>
                  <a:srgbClr val="333333"/>
                </a:solidFill>
                <a:effectLst/>
                <a:uLnTx/>
                <a:uFillTx/>
                <a:latin typeface="TheSans Swisscom Light"/>
                <a:ea typeface="+mn-ea"/>
                <a:cs typeface="+mn-cs"/>
              </a:rPr>
              <a:t>to a flow cache on the node for aggregation.</a:t>
            </a:r>
          </a:p>
          <a:p>
            <a:pPr marL="285750" marR="0" lvl="0" indent="-285750" algn="l" defTabSz="914400" rtl="0" eaLnBrk="1" fontAlgn="auto" latinLnBrk="0" hangingPunct="1">
              <a:lnSpc>
                <a:spcPct val="110000"/>
              </a:lnSpc>
              <a:spcBef>
                <a:spcPts val="300"/>
              </a:spcBef>
              <a:spcAft>
                <a:spcPts val="300"/>
              </a:spcAft>
              <a:buClr>
                <a:srgbClr val="11AAFF"/>
              </a:buClr>
              <a:buSzTx/>
              <a:buFont typeface="TheSans Swisscom" panose="020B0603020202020204" pitchFamily="34" charset="0"/>
              <a:buChar char="&gt;"/>
              <a:tabLst/>
              <a:defRPr/>
            </a:pPr>
            <a:r>
              <a:rPr lang="de-CH" b="1" dirty="0">
                <a:solidFill>
                  <a:srgbClr val="FF0000"/>
                </a:solidFill>
                <a:latin typeface="TheSans Swisscom Light"/>
              </a:rPr>
              <a:t>A </a:t>
            </a:r>
            <a:r>
              <a:rPr lang="en-US" b="1" dirty="0">
                <a:solidFill>
                  <a:srgbClr val="FF0000"/>
                </a:solidFill>
                <a:latin typeface="TheSans Swisscom Light"/>
              </a:rPr>
              <a:t>direct export marking bit </a:t>
            </a:r>
            <a:r>
              <a:rPr kumimoji="0" lang="en-US" sz="1600" b="1" i="0" u="none" strike="noStrike" kern="1200" cap="none" spc="0" normalizeH="0" baseline="0" noProof="0" dirty="0">
                <a:ln>
                  <a:noFill/>
                </a:ln>
                <a:solidFill>
                  <a:srgbClr val="FF0000"/>
                </a:solidFill>
                <a:effectLst/>
                <a:uLnTx/>
                <a:uFillTx/>
                <a:latin typeface="TheSans Swisscom Light"/>
                <a:ea typeface="+mn-ea"/>
                <a:cs typeface="+mn-cs"/>
              </a:rPr>
              <a:t>and optionally a timestamp is added </a:t>
            </a:r>
            <a:r>
              <a:rPr kumimoji="0" lang="en-US" sz="1600" b="0" i="0" u="none" strike="noStrike" kern="1200" cap="none" spc="0" normalizeH="0" baseline="0" noProof="0" dirty="0">
                <a:ln>
                  <a:noFill/>
                </a:ln>
                <a:solidFill>
                  <a:srgbClr val="333333"/>
                </a:solidFill>
                <a:effectLst/>
                <a:uLnTx/>
                <a:uFillTx/>
                <a:latin typeface="TheSans Swisscom Light"/>
                <a:ea typeface="+mn-ea"/>
                <a:cs typeface="+mn-cs"/>
              </a:rPr>
              <a:t>to the packet when entering the OAM domain by leveraging Enhanced Alternate Marking (</a:t>
            </a:r>
            <a:r>
              <a:rPr kumimoji="0" lang="en-US" sz="1600" b="0" i="0" u="none" strike="noStrike" kern="1200" cap="none" spc="0" normalizeH="0" baseline="0" noProof="0" dirty="0">
                <a:ln>
                  <a:noFill/>
                </a:ln>
                <a:solidFill>
                  <a:srgbClr val="333333"/>
                </a:solidFill>
                <a:effectLst/>
                <a:uLnTx/>
                <a:uFillTx/>
                <a:latin typeface="TheSans Swisscom Light"/>
                <a:ea typeface="+mn-ea"/>
                <a:cs typeface="+mn-cs"/>
                <a:hlinkClick r:id="rId3"/>
              </a:rPr>
              <a:t>RFC 9341</a:t>
            </a:r>
            <a:r>
              <a:rPr kumimoji="0" lang="en-US" sz="1600" b="0" i="0" u="none" strike="noStrike" kern="1200" cap="none" spc="0" normalizeH="0" baseline="0" noProof="0" dirty="0">
                <a:ln>
                  <a:noFill/>
                </a:ln>
                <a:solidFill>
                  <a:srgbClr val="333333"/>
                </a:solidFill>
                <a:effectLst/>
                <a:uLnTx/>
                <a:uFillTx/>
                <a:latin typeface="TheSans Swisscom Light"/>
                <a:ea typeface="+mn-ea"/>
                <a:cs typeface="+mn-cs"/>
              </a:rPr>
              <a:t>, </a:t>
            </a:r>
            <a:r>
              <a:rPr kumimoji="0" lang="en-US" sz="1600" b="0" i="0" u="none" strike="noStrike" kern="1200" cap="none" spc="0" normalizeH="0" baseline="0" noProof="0" dirty="0">
                <a:ln>
                  <a:noFill/>
                </a:ln>
                <a:solidFill>
                  <a:srgbClr val="333333"/>
                </a:solidFill>
                <a:effectLst/>
                <a:uLnTx/>
                <a:uFillTx/>
                <a:latin typeface="TheSans Swisscom Light"/>
                <a:ea typeface="+mn-ea"/>
                <a:cs typeface="+mn-cs"/>
                <a:hlinkClick r:id="rId4"/>
              </a:rPr>
              <a:t>draft-zhou-ippm-enhanced-alternate-marking</a:t>
            </a:r>
            <a:r>
              <a:rPr kumimoji="0" lang="en-US" sz="1600" b="0" i="0" u="none" strike="noStrike" kern="1200" cap="none" spc="0" normalizeH="0" baseline="0" noProof="0" dirty="0">
                <a:ln>
                  <a:noFill/>
                </a:ln>
                <a:solidFill>
                  <a:srgbClr val="333333"/>
                </a:solidFill>
                <a:effectLst/>
                <a:uLnTx/>
                <a:uFillTx/>
                <a:latin typeface="TheSans Swisscom Light"/>
                <a:ea typeface="+mn-ea"/>
                <a:cs typeface="+mn-cs"/>
              </a:rPr>
              <a:t>) or IOAM (</a:t>
            </a:r>
            <a:r>
              <a:rPr kumimoji="0" lang="en-US" sz="1600" b="0" i="0" u="none" strike="noStrike" kern="1200" cap="none" spc="0" normalizeH="0" baseline="0" noProof="0" dirty="0">
                <a:ln>
                  <a:noFill/>
                </a:ln>
                <a:solidFill>
                  <a:srgbClr val="333333"/>
                </a:solidFill>
                <a:effectLst/>
                <a:uLnTx/>
                <a:uFillTx/>
                <a:latin typeface="TheSans Swisscom Light"/>
                <a:ea typeface="+mn-ea"/>
                <a:cs typeface="+mn-cs"/>
                <a:hlinkClick r:id="rId5"/>
              </a:rPr>
              <a:t>RFC 9378</a:t>
            </a:r>
            <a:r>
              <a:rPr kumimoji="0" lang="en-US" sz="1600" b="0" i="0" u="none" strike="noStrike" kern="1200" cap="none" spc="0" normalizeH="0" baseline="0" noProof="0" dirty="0">
                <a:ln>
                  <a:noFill/>
                </a:ln>
                <a:solidFill>
                  <a:srgbClr val="333333"/>
                </a:solidFill>
                <a:effectLst/>
                <a:uLnTx/>
                <a:uFillTx/>
                <a:latin typeface="TheSans Swisscom Light"/>
                <a:ea typeface="+mn-ea"/>
                <a:cs typeface="+mn-cs"/>
              </a:rPr>
              <a:t>) Direct Export or E2E Option Type.</a:t>
            </a:r>
          </a:p>
          <a:p>
            <a:pPr marL="285750" marR="0" lvl="0" indent="-285750" algn="l" defTabSz="914400" rtl="0" eaLnBrk="1" fontAlgn="auto" latinLnBrk="0" hangingPunct="1">
              <a:lnSpc>
                <a:spcPct val="110000"/>
              </a:lnSpc>
              <a:spcBef>
                <a:spcPts val="300"/>
              </a:spcBef>
              <a:spcAft>
                <a:spcPts val="300"/>
              </a:spcAft>
              <a:buClr>
                <a:srgbClr val="11AAFF"/>
              </a:buClr>
              <a:buSzTx/>
              <a:buFont typeface="TheSans Swisscom" panose="020B0603020202020204" pitchFamily="34" charset="0"/>
              <a:buChar char="&gt;"/>
              <a:tabLst/>
              <a:defRPr/>
            </a:pPr>
            <a:r>
              <a:rPr kumimoji="0" lang="en-US" sz="1600" b="0" i="0" u="none" strike="noStrike" kern="1200" cap="none" spc="0" normalizeH="0" baseline="0" noProof="0" dirty="0">
                <a:ln>
                  <a:noFill/>
                </a:ln>
                <a:solidFill>
                  <a:srgbClr val="333333"/>
                </a:solidFill>
                <a:effectLst/>
                <a:uLnTx/>
                <a:uFillTx/>
                <a:latin typeface="TheSans Swisscom Light"/>
                <a:ea typeface="+mn-ea"/>
                <a:cs typeface="+mn-cs"/>
              </a:rPr>
              <a:t>Each subsequent packet for the same flow increases byte and packet count. Each new flow creates a new flow ID in the flow cache.</a:t>
            </a:r>
          </a:p>
          <a:p>
            <a:pPr marL="285750" marR="0" lvl="0" indent="-285750" algn="l" defTabSz="914400" rtl="0" eaLnBrk="1" fontAlgn="auto" latinLnBrk="0" hangingPunct="1">
              <a:lnSpc>
                <a:spcPct val="110000"/>
              </a:lnSpc>
              <a:spcBef>
                <a:spcPts val="300"/>
              </a:spcBef>
              <a:spcAft>
                <a:spcPts val="300"/>
              </a:spcAft>
              <a:buClr>
                <a:srgbClr val="11AAFF"/>
              </a:buClr>
              <a:buSzTx/>
              <a:buFont typeface="TheSans Swisscom" panose="020B0603020202020204" pitchFamily="34" charset="0"/>
              <a:buChar char="&gt;"/>
              <a:tabLst/>
              <a:defRPr/>
            </a:pPr>
            <a:r>
              <a:rPr kumimoji="0" lang="en-US" sz="1600" b="1" i="0" u="none" strike="noStrike" kern="1200" cap="none" spc="0" normalizeH="0" baseline="0" noProof="0" dirty="0">
                <a:ln>
                  <a:noFill/>
                </a:ln>
                <a:solidFill>
                  <a:srgbClr val="FF0000"/>
                </a:solidFill>
                <a:effectLst/>
                <a:uLnTx/>
                <a:uFillTx/>
                <a:latin typeface="TheSans Swisscom Light"/>
                <a:ea typeface="+mn-ea"/>
                <a:cs typeface="+mn-cs"/>
              </a:rPr>
              <a:t>At each node </a:t>
            </a:r>
            <a:r>
              <a:rPr kumimoji="0" lang="en-US" sz="1600" i="0" u="none" strike="noStrike" kern="1200" cap="none" spc="0" normalizeH="0" baseline="0" noProof="0" dirty="0">
                <a:ln>
                  <a:noFill/>
                </a:ln>
                <a:effectLst/>
                <a:uLnTx/>
                <a:uFillTx/>
                <a:latin typeface="TheSans Swisscom Light"/>
                <a:ea typeface="+mn-ea"/>
                <a:cs typeface="+mn-cs"/>
              </a:rPr>
              <a:t>in transit or only at the decapsulation node, </a:t>
            </a:r>
            <a:r>
              <a:rPr kumimoji="0" lang="en-US" sz="1600" b="1" i="0" u="none" strike="noStrike" kern="1200" cap="none" spc="0" normalizeH="0" baseline="0" noProof="0" dirty="0">
                <a:ln>
                  <a:noFill/>
                </a:ln>
                <a:solidFill>
                  <a:srgbClr val="FF0000"/>
                </a:solidFill>
                <a:effectLst/>
                <a:uLnTx/>
                <a:uFillTx/>
                <a:latin typeface="TheSans Swisscom Light"/>
                <a:ea typeface="+mn-ea"/>
                <a:cs typeface="+mn-cs"/>
              </a:rPr>
              <a:t>delay is calculated </a:t>
            </a:r>
            <a:r>
              <a:rPr kumimoji="0" lang="en-US" sz="1600" i="0" u="none" strike="noStrike" kern="1200" cap="none" spc="0" normalizeH="0" baseline="0" noProof="0" dirty="0">
                <a:ln>
                  <a:noFill/>
                </a:ln>
                <a:effectLst/>
                <a:uLnTx/>
                <a:uFillTx/>
                <a:latin typeface="TheSans Swisscom Light"/>
                <a:ea typeface="+mn-ea"/>
                <a:cs typeface="+mn-cs"/>
              </a:rPr>
              <a:t>by comparing the observation timestamp in the packet and when packet is received. </a:t>
            </a:r>
            <a:r>
              <a:rPr lang="en-US" b="1" dirty="0">
                <a:solidFill>
                  <a:srgbClr val="FF0000"/>
                </a:solidFill>
                <a:latin typeface="TheSans Swisscom Light"/>
              </a:rPr>
              <a:t>Delay is populated into the flow cache together with packet and byte count </a:t>
            </a:r>
            <a:r>
              <a:rPr kumimoji="0" lang="en-US" sz="1600" i="0" u="none" strike="noStrike" kern="1200" cap="none" spc="0" normalizeH="0" baseline="0" noProof="0" dirty="0">
                <a:ln>
                  <a:noFill/>
                </a:ln>
                <a:effectLst/>
                <a:uLnTx/>
                <a:uFillTx/>
                <a:latin typeface="TheSans Swisscom Light"/>
                <a:ea typeface="+mn-ea"/>
                <a:cs typeface="+mn-cs"/>
              </a:rPr>
              <a:t>as defined in </a:t>
            </a:r>
            <a:r>
              <a:rPr kumimoji="0" lang="en-US" sz="1600" i="0" u="none" strike="noStrike" kern="1200" cap="none" spc="0" normalizeH="0" baseline="0" noProof="0" dirty="0">
                <a:ln>
                  <a:noFill/>
                </a:ln>
                <a:effectLst/>
                <a:uLnTx/>
                <a:uFillTx/>
                <a:latin typeface="TheSans Swisscom Light"/>
                <a:ea typeface="+mn-ea"/>
                <a:cs typeface="+mn-cs"/>
                <a:hlinkClick r:id="rId6"/>
              </a:rPr>
              <a:t>draft-ietf-opsawg-ipfix-on-path-telemetry</a:t>
            </a:r>
            <a:r>
              <a:rPr kumimoji="0" lang="en-US" sz="1600" i="0" u="none" strike="noStrike" kern="1200" cap="none" spc="0" normalizeH="0" baseline="0" noProof="0" dirty="0">
                <a:ln>
                  <a:noFill/>
                </a:ln>
                <a:effectLst/>
                <a:uLnTx/>
                <a:uFillTx/>
                <a:latin typeface="TheSans Swisscom Light"/>
                <a:ea typeface="+mn-ea"/>
                <a:cs typeface="+mn-cs"/>
              </a:rPr>
              <a:t>.</a:t>
            </a:r>
          </a:p>
        </p:txBody>
      </p:sp>
      <p:pic>
        <p:nvPicPr>
          <p:cNvPr id="2" name="Picture 1">
            <a:extLst>
              <a:ext uri="{FF2B5EF4-FFF2-40B4-BE49-F238E27FC236}">
                <a16:creationId xmlns:a16="http://schemas.microsoft.com/office/drawing/2014/main" id="{D8F05C78-4E6C-08A8-5CCA-C61D7C9EFA6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93910" y="1690688"/>
            <a:ext cx="4959310" cy="4758934"/>
          </a:xfrm>
          <a:prstGeom prst="rect">
            <a:avLst/>
          </a:prstGeom>
        </p:spPr>
      </p:pic>
    </p:spTree>
    <p:extLst>
      <p:ext uri="{BB962C8B-B14F-4D97-AF65-F5344CB8AC3E}">
        <p14:creationId xmlns:p14="http://schemas.microsoft.com/office/powerpoint/2010/main" val="3137402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4AC485-25DE-431E-B345-9C0A15BB7F8A}" type="slidenum">
              <a:rPr kumimoji="0" lang="de-CH" sz="14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de-CH" sz="14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3" name="Title 1">
            <a:extLst>
              <a:ext uri="{FF2B5EF4-FFF2-40B4-BE49-F238E27FC236}">
                <a16:creationId xmlns:a16="http://schemas.microsoft.com/office/drawing/2014/main" id="{509802C0-BFFB-9B0F-A529-E60CDD518439}"/>
              </a:ext>
            </a:extLst>
          </p:cNvPr>
          <p:cNvSpPr>
            <a:spLocks noGrp="1"/>
          </p:cNvSpPr>
          <p:nvPr>
            <p:ph type="title"/>
          </p:nvPr>
        </p:nvSpPr>
        <p:spPr>
          <a:xfrm>
            <a:off x="838200" y="365125"/>
            <a:ext cx="10515600" cy="1325563"/>
          </a:xfrm>
        </p:spPr>
        <p:txBody>
          <a:bodyPr>
            <a:normAutofit/>
          </a:bodyPr>
          <a:lstStyle/>
          <a:p>
            <a:r>
              <a:rPr lang="en-US" sz="2800" b="1" dirty="0"/>
              <a:t>IPFIX provides statistical data plane visibility</a:t>
            </a:r>
            <a:br>
              <a:rPr lang="en-GB" sz="3600" dirty="0"/>
            </a:br>
            <a:r>
              <a:rPr lang="en-US" sz="2700" dirty="0">
                <a:solidFill>
                  <a:schemeClr val="bg2">
                    <a:lumMod val="75000"/>
                  </a:schemeClr>
                </a:solidFill>
              </a:rPr>
              <a:t>Comprehensive IPv6 data plane coverage</a:t>
            </a:r>
          </a:p>
        </p:txBody>
      </p:sp>
      <p:sp>
        <p:nvSpPr>
          <p:cNvPr id="18" name="Content Placeholder 1">
            <a:extLst>
              <a:ext uri="{FF2B5EF4-FFF2-40B4-BE49-F238E27FC236}">
                <a16:creationId xmlns:a16="http://schemas.microsoft.com/office/drawing/2014/main" id="{7FEC644C-5BBA-9D8A-F77B-29E3C855E4BF}"/>
              </a:ext>
            </a:extLst>
          </p:cNvPr>
          <p:cNvSpPr txBox="1">
            <a:spLocks/>
          </p:cNvSpPr>
          <p:nvPr/>
        </p:nvSpPr>
        <p:spPr bwMode="black">
          <a:xfrm>
            <a:off x="2524125" y="4381500"/>
            <a:ext cx="4571999" cy="1854714"/>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285750" marR="0" lvl="0" indent="-285750" algn="l" defTabSz="914400" rtl="0" eaLnBrk="1" fontAlgn="auto" latinLnBrk="0" hangingPunct="1">
              <a:lnSpc>
                <a:spcPct val="110000"/>
              </a:lnSpc>
              <a:spcBef>
                <a:spcPts val="300"/>
              </a:spcBef>
              <a:spcAft>
                <a:spcPts val="300"/>
              </a:spcAft>
              <a:buClr>
                <a:srgbClr val="11AAFF"/>
              </a:buClr>
              <a:buSzTx/>
              <a:buFont typeface="TheSans Swisscom" panose="020B0603020202020204" pitchFamily="34" charset="0"/>
              <a:buChar char="&gt;"/>
              <a:tabLst/>
              <a:defRPr/>
            </a:pPr>
            <a:r>
              <a:rPr kumimoji="0" lang="en-US" sz="1500" b="1" i="0" u="none" strike="noStrike" kern="1200" cap="none" spc="0" normalizeH="0" baseline="0" noProof="0" dirty="0">
                <a:ln>
                  <a:noFill/>
                </a:ln>
                <a:solidFill>
                  <a:srgbClr val="333333"/>
                </a:solidFill>
                <a:effectLst/>
                <a:uLnTx/>
                <a:uFillTx/>
                <a:latin typeface="TheSans Swisscom Light"/>
                <a:ea typeface="+mn-ea"/>
                <a:cs typeface="+mn-cs"/>
                <a:hlinkClick r:id="rId3"/>
              </a:rPr>
              <a:t>draft-</a:t>
            </a:r>
            <a:r>
              <a:rPr kumimoji="0" lang="en-US" sz="1500" b="1" i="0" u="none" strike="noStrike" kern="1200" cap="none" spc="0" normalizeH="0" baseline="0" noProof="0" dirty="0" err="1">
                <a:ln>
                  <a:noFill/>
                </a:ln>
                <a:solidFill>
                  <a:srgbClr val="333333"/>
                </a:solidFill>
                <a:effectLst/>
                <a:uLnTx/>
                <a:uFillTx/>
                <a:latin typeface="TheSans Swisscom Light"/>
                <a:ea typeface="+mn-ea"/>
                <a:cs typeface="+mn-cs"/>
                <a:hlinkClick r:id="rId3"/>
              </a:rPr>
              <a:t>ietf</a:t>
            </a:r>
            <a:r>
              <a:rPr kumimoji="0" lang="en-US" sz="1500" b="1" i="0" u="none" strike="noStrike" kern="1200" cap="none" spc="0" normalizeH="0" baseline="0" noProof="0" dirty="0">
                <a:ln>
                  <a:noFill/>
                </a:ln>
                <a:solidFill>
                  <a:srgbClr val="333333"/>
                </a:solidFill>
                <a:effectLst/>
                <a:uLnTx/>
                <a:uFillTx/>
                <a:latin typeface="TheSans Swisscom Light"/>
                <a:ea typeface="+mn-ea"/>
                <a:cs typeface="+mn-cs"/>
                <a:hlinkClick r:id="rId3"/>
              </a:rPr>
              <a:t>-opsawg-</a:t>
            </a:r>
            <a:r>
              <a:rPr kumimoji="0" lang="en-US" sz="1500" b="1" i="0" u="none" strike="noStrike" kern="1200" cap="none" spc="0" normalizeH="0" baseline="0" noProof="0" dirty="0" err="1">
                <a:ln>
                  <a:noFill/>
                </a:ln>
                <a:solidFill>
                  <a:srgbClr val="333333"/>
                </a:solidFill>
                <a:effectLst/>
                <a:uLnTx/>
                <a:uFillTx/>
                <a:latin typeface="TheSans Swisscom Light"/>
                <a:ea typeface="+mn-ea"/>
                <a:cs typeface="+mn-cs"/>
                <a:hlinkClick r:id="rId3"/>
              </a:rPr>
              <a:t>ipfix</a:t>
            </a:r>
            <a:r>
              <a:rPr kumimoji="0" lang="en-US" sz="1500" b="1" i="0" u="none" strike="noStrike" kern="1200" cap="none" spc="0" normalizeH="0" baseline="0" noProof="0" dirty="0">
                <a:ln>
                  <a:noFill/>
                </a:ln>
                <a:solidFill>
                  <a:srgbClr val="333333"/>
                </a:solidFill>
                <a:effectLst/>
                <a:uLnTx/>
                <a:uFillTx/>
                <a:latin typeface="TheSans Swisscom Light"/>
                <a:ea typeface="+mn-ea"/>
                <a:cs typeface="+mn-cs"/>
                <a:hlinkClick r:id="rId3"/>
              </a:rPr>
              <a:t>-on-path-telemetry</a:t>
            </a:r>
            <a:r>
              <a:rPr kumimoji="0" lang="en-US" sz="1500" b="0" i="0" u="none" strike="noStrike" kern="1200" cap="none" spc="0" normalizeH="0" baseline="0" noProof="0" dirty="0">
                <a:ln>
                  <a:noFill/>
                </a:ln>
                <a:solidFill>
                  <a:srgbClr val="333333"/>
                </a:solidFill>
                <a:effectLst/>
                <a:uLnTx/>
                <a:uFillTx/>
                <a:latin typeface="TheSans Swisscom Light"/>
                <a:ea typeface="+mn-ea"/>
                <a:cs typeface="+mn-cs"/>
              </a:rPr>
              <a:t> defines OAM agnostic on-path delay IPFIX entities.</a:t>
            </a:r>
          </a:p>
          <a:p>
            <a:pPr marL="285750" marR="0" lvl="0" indent="-285750" algn="l" defTabSz="914400" rtl="0" eaLnBrk="1" fontAlgn="auto" latinLnBrk="0" hangingPunct="1">
              <a:lnSpc>
                <a:spcPct val="110000"/>
              </a:lnSpc>
              <a:spcBef>
                <a:spcPts val="300"/>
              </a:spcBef>
              <a:spcAft>
                <a:spcPts val="300"/>
              </a:spcAft>
              <a:buClr>
                <a:srgbClr val="11AAFF"/>
              </a:buClr>
              <a:buSzTx/>
              <a:buFont typeface="TheSans Swisscom" panose="020B0603020202020204" pitchFamily="34" charset="0"/>
              <a:buChar char="&gt;"/>
              <a:tabLst/>
              <a:defRPr/>
            </a:pPr>
            <a:r>
              <a:rPr kumimoji="0" lang="en-US" sz="1500" b="1" i="0" u="none" strike="noStrike" kern="1200" cap="none" spc="0" normalizeH="0" baseline="0" noProof="0" dirty="0">
                <a:ln>
                  <a:noFill/>
                </a:ln>
                <a:solidFill>
                  <a:srgbClr val="333333"/>
                </a:solidFill>
                <a:effectLst/>
                <a:uLnTx/>
                <a:uFillTx/>
                <a:latin typeface="TheSans Swisscom Light"/>
                <a:ea typeface="+mn-ea"/>
                <a:cs typeface="+mn-cs"/>
                <a:hlinkClick r:id="rId4"/>
              </a:rPr>
              <a:t>draft-</a:t>
            </a:r>
            <a:r>
              <a:rPr kumimoji="0" lang="en-US" sz="1500" b="1" i="0" u="none" strike="noStrike" kern="1200" cap="none" spc="0" normalizeH="0" baseline="0" noProof="0" dirty="0" err="1">
                <a:ln>
                  <a:noFill/>
                </a:ln>
                <a:solidFill>
                  <a:srgbClr val="333333"/>
                </a:solidFill>
                <a:effectLst/>
                <a:uLnTx/>
                <a:uFillTx/>
                <a:latin typeface="TheSans Swisscom Light"/>
                <a:ea typeface="+mn-ea"/>
                <a:cs typeface="+mn-cs"/>
                <a:hlinkClick r:id="rId4"/>
              </a:rPr>
              <a:t>ietf</a:t>
            </a:r>
            <a:r>
              <a:rPr kumimoji="0" lang="en-US" sz="1500" b="1" i="0" u="none" strike="noStrike" kern="1200" cap="none" spc="0" normalizeH="0" baseline="0" noProof="0" dirty="0">
                <a:ln>
                  <a:noFill/>
                </a:ln>
                <a:solidFill>
                  <a:srgbClr val="333333"/>
                </a:solidFill>
                <a:effectLst/>
                <a:uLnTx/>
                <a:uFillTx/>
                <a:latin typeface="TheSans Swisscom Light"/>
                <a:ea typeface="+mn-ea"/>
                <a:cs typeface="+mn-cs"/>
                <a:hlinkClick r:id="rId4"/>
              </a:rPr>
              <a:t>-opsawg-</a:t>
            </a:r>
            <a:r>
              <a:rPr kumimoji="0" lang="en-US" sz="1500" b="1" i="0" u="none" strike="noStrike" kern="1200" cap="none" spc="0" normalizeH="0" baseline="0" noProof="0" dirty="0" err="1">
                <a:ln>
                  <a:noFill/>
                </a:ln>
                <a:solidFill>
                  <a:srgbClr val="333333"/>
                </a:solidFill>
                <a:effectLst/>
                <a:uLnTx/>
                <a:uFillTx/>
                <a:latin typeface="TheSans Swisscom Light"/>
                <a:ea typeface="+mn-ea"/>
                <a:cs typeface="+mn-cs"/>
                <a:hlinkClick r:id="rId4"/>
              </a:rPr>
              <a:t>ipfix</a:t>
            </a:r>
            <a:r>
              <a:rPr kumimoji="0" lang="en-US" sz="1500" b="1" i="0" u="none" strike="noStrike" kern="1200" cap="none" spc="0" normalizeH="0" baseline="0" noProof="0" dirty="0">
                <a:ln>
                  <a:noFill/>
                </a:ln>
                <a:solidFill>
                  <a:srgbClr val="333333"/>
                </a:solidFill>
                <a:effectLst/>
                <a:uLnTx/>
                <a:uFillTx/>
                <a:latin typeface="TheSans Swisscom Light"/>
                <a:ea typeface="+mn-ea"/>
                <a:cs typeface="+mn-cs"/>
                <a:hlinkClick r:id="rId4"/>
              </a:rPr>
              <a:t>-alt-mark</a:t>
            </a:r>
            <a:r>
              <a:rPr kumimoji="0" lang="en-US" sz="1500" i="0" u="none" strike="noStrike" kern="1200" cap="none" spc="0" normalizeH="0" baseline="0" noProof="0" dirty="0">
                <a:ln>
                  <a:noFill/>
                </a:ln>
                <a:solidFill>
                  <a:srgbClr val="333333"/>
                </a:solidFill>
                <a:effectLst/>
                <a:uLnTx/>
                <a:uFillTx/>
                <a:latin typeface="TheSans Swisscom Light"/>
                <a:ea typeface="+mn-ea"/>
                <a:cs typeface="+mn-cs"/>
              </a:rPr>
              <a:t> defines Alternate Marking IPFIX entities.</a:t>
            </a:r>
          </a:p>
          <a:p>
            <a:pPr marL="285750" marR="0" lvl="0" indent="-285750" algn="l" defTabSz="914400" rtl="0" eaLnBrk="1" fontAlgn="auto" latinLnBrk="0" hangingPunct="1">
              <a:lnSpc>
                <a:spcPct val="110000"/>
              </a:lnSpc>
              <a:spcBef>
                <a:spcPts val="300"/>
              </a:spcBef>
              <a:spcAft>
                <a:spcPts val="300"/>
              </a:spcAft>
              <a:buClr>
                <a:srgbClr val="11AAFF"/>
              </a:buClr>
              <a:buSzTx/>
              <a:buFont typeface="TheSans Swisscom" panose="020B0603020202020204" pitchFamily="34" charset="0"/>
              <a:buChar char="&gt;"/>
              <a:tabLst/>
              <a:defRPr/>
            </a:pPr>
            <a:r>
              <a:rPr kumimoji="0" lang="en-US" sz="1500" b="1" i="0" u="none" strike="noStrike" kern="1200" cap="none" spc="0" normalizeH="0" baseline="0" noProof="0" dirty="0">
                <a:ln>
                  <a:noFill/>
                </a:ln>
                <a:solidFill>
                  <a:srgbClr val="333333"/>
                </a:solidFill>
                <a:effectLst/>
                <a:uLnTx/>
                <a:uFillTx/>
                <a:latin typeface="TheSans Swisscom Light"/>
                <a:ea typeface="+mn-ea"/>
                <a:cs typeface="+mn-cs"/>
                <a:hlinkClick r:id="rId5"/>
              </a:rPr>
              <a:t>draft-</a:t>
            </a:r>
            <a:r>
              <a:rPr kumimoji="0" lang="en-US" sz="1500" b="1" i="0" u="none" strike="noStrike" kern="1200" cap="none" spc="0" normalizeH="0" baseline="0" noProof="0" dirty="0" err="1">
                <a:ln>
                  <a:noFill/>
                </a:ln>
                <a:solidFill>
                  <a:srgbClr val="333333"/>
                </a:solidFill>
                <a:effectLst/>
                <a:uLnTx/>
                <a:uFillTx/>
                <a:latin typeface="TheSans Swisscom Light"/>
                <a:ea typeface="+mn-ea"/>
                <a:cs typeface="+mn-cs"/>
                <a:hlinkClick r:id="rId5"/>
              </a:rPr>
              <a:t>spiegel</a:t>
            </a:r>
            <a:r>
              <a:rPr kumimoji="0" lang="en-US" sz="1500" b="1" i="0" u="none" strike="noStrike" kern="1200" cap="none" spc="0" normalizeH="0" baseline="0" noProof="0" dirty="0">
                <a:ln>
                  <a:noFill/>
                </a:ln>
                <a:solidFill>
                  <a:srgbClr val="333333"/>
                </a:solidFill>
                <a:effectLst/>
                <a:uLnTx/>
                <a:uFillTx/>
                <a:latin typeface="TheSans Swisscom Light"/>
                <a:ea typeface="+mn-ea"/>
                <a:cs typeface="+mn-cs"/>
                <a:hlinkClick r:id="rId5"/>
              </a:rPr>
              <a:t>-ippm-</a:t>
            </a:r>
            <a:r>
              <a:rPr kumimoji="0" lang="en-US" sz="1500" b="1" i="0" u="none" strike="noStrike" kern="1200" cap="none" spc="0" normalizeH="0" baseline="0" noProof="0" dirty="0" err="1">
                <a:ln>
                  <a:noFill/>
                </a:ln>
                <a:solidFill>
                  <a:srgbClr val="333333"/>
                </a:solidFill>
                <a:effectLst/>
                <a:uLnTx/>
                <a:uFillTx/>
                <a:latin typeface="TheSans Swisscom Light"/>
                <a:ea typeface="+mn-ea"/>
                <a:cs typeface="+mn-cs"/>
                <a:hlinkClick r:id="rId5"/>
              </a:rPr>
              <a:t>ioam</a:t>
            </a:r>
            <a:r>
              <a:rPr kumimoji="0" lang="en-US" sz="1500" b="1" i="0" u="none" strike="noStrike" kern="1200" cap="none" spc="0" normalizeH="0" baseline="0" noProof="0" dirty="0">
                <a:ln>
                  <a:noFill/>
                </a:ln>
                <a:solidFill>
                  <a:srgbClr val="333333"/>
                </a:solidFill>
                <a:effectLst/>
                <a:uLnTx/>
                <a:uFillTx/>
                <a:latin typeface="TheSans Swisscom Light"/>
                <a:ea typeface="+mn-ea"/>
                <a:cs typeface="+mn-cs"/>
                <a:hlinkClick r:id="rId5"/>
              </a:rPr>
              <a:t>-</a:t>
            </a:r>
            <a:r>
              <a:rPr kumimoji="0" lang="en-US" sz="1500" b="1" i="0" u="none" strike="noStrike" kern="1200" cap="none" spc="0" normalizeH="0" baseline="0" noProof="0" dirty="0" err="1">
                <a:ln>
                  <a:noFill/>
                </a:ln>
                <a:solidFill>
                  <a:srgbClr val="333333"/>
                </a:solidFill>
                <a:effectLst/>
                <a:uLnTx/>
                <a:uFillTx/>
                <a:latin typeface="TheSans Swisscom Light"/>
                <a:ea typeface="+mn-ea"/>
                <a:cs typeface="+mn-cs"/>
                <a:hlinkClick r:id="rId5"/>
              </a:rPr>
              <a:t>rawexport</a:t>
            </a:r>
            <a:r>
              <a:rPr lang="en-US" sz="1500" dirty="0">
                <a:solidFill>
                  <a:srgbClr val="333333"/>
                </a:solidFill>
                <a:latin typeface="TheSans Swisscom Light"/>
              </a:rPr>
              <a:t> defines IOAM IPFIX entities.</a:t>
            </a:r>
            <a:endParaRPr kumimoji="0" lang="en-US" sz="1500" i="0" u="none" strike="noStrike" kern="1200" cap="none" spc="0" normalizeH="0" baseline="0" noProof="0" dirty="0">
              <a:ln>
                <a:noFill/>
              </a:ln>
              <a:solidFill>
                <a:srgbClr val="333333"/>
              </a:solidFill>
              <a:effectLst/>
              <a:uLnTx/>
              <a:uFillTx/>
              <a:latin typeface="TheSans Swisscom Light"/>
              <a:ea typeface="+mn-ea"/>
              <a:cs typeface="+mn-cs"/>
            </a:endParaRPr>
          </a:p>
        </p:txBody>
      </p:sp>
      <p:sp>
        <p:nvSpPr>
          <p:cNvPr id="8" name="Content Placeholder 1">
            <a:extLst>
              <a:ext uri="{FF2B5EF4-FFF2-40B4-BE49-F238E27FC236}">
                <a16:creationId xmlns:a16="http://schemas.microsoft.com/office/drawing/2014/main" id="{E5677CA3-B23A-E701-471E-B07D77B4E223}"/>
              </a:ext>
            </a:extLst>
          </p:cNvPr>
          <p:cNvSpPr txBox="1">
            <a:spLocks/>
          </p:cNvSpPr>
          <p:nvPr/>
        </p:nvSpPr>
        <p:spPr bwMode="black">
          <a:xfrm>
            <a:off x="7229475" y="4381500"/>
            <a:ext cx="1400176" cy="1854714"/>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285750" marR="0" lvl="0" indent="-285750" algn="l" defTabSz="914400" rtl="0" eaLnBrk="1" fontAlgn="auto" latinLnBrk="0" hangingPunct="1">
              <a:lnSpc>
                <a:spcPct val="110000"/>
              </a:lnSpc>
              <a:spcBef>
                <a:spcPts val="300"/>
              </a:spcBef>
              <a:spcAft>
                <a:spcPts val="300"/>
              </a:spcAft>
              <a:buClr>
                <a:srgbClr val="11AAFF"/>
              </a:buClr>
              <a:buSzTx/>
              <a:buFont typeface="TheSans Swisscom" panose="020B0603020202020204" pitchFamily="34" charset="0"/>
              <a:buChar char="&gt;"/>
              <a:tabLst/>
              <a:defRPr/>
            </a:pPr>
            <a:r>
              <a:rPr kumimoji="0" lang="en-US" sz="1500" b="1" i="0" u="none" strike="noStrike" kern="1200" cap="none" spc="0" normalizeH="0" baseline="0" noProof="0" dirty="0">
                <a:ln>
                  <a:noFill/>
                </a:ln>
                <a:solidFill>
                  <a:srgbClr val="333333"/>
                </a:solidFill>
                <a:effectLst/>
                <a:uLnTx/>
                <a:uFillTx/>
                <a:latin typeface="TheSans Swisscom Light"/>
                <a:ea typeface="+mn-ea"/>
                <a:cs typeface="+mn-cs"/>
                <a:hlinkClick r:id="rId6"/>
              </a:rPr>
              <a:t>RFC 9487</a:t>
            </a:r>
            <a:br>
              <a:rPr kumimoji="0" lang="en-US" sz="1500" b="0" i="0" u="none" strike="noStrike" kern="1200" cap="none" spc="0" normalizeH="0" baseline="0" noProof="0" dirty="0">
                <a:ln>
                  <a:noFill/>
                </a:ln>
                <a:solidFill>
                  <a:srgbClr val="333333"/>
                </a:solidFill>
                <a:effectLst/>
                <a:uLnTx/>
                <a:uFillTx/>
                <a:latin typeface="TheSans Swisscom Light"/>
                <a:ea typeface="+mn-ea"/>
                <a:cs typeface="+mn-cs"/>
              </a:rPr>
            </a:br>
            <a:r>
              <a:rPr kumimoji="0" lang="en-US" sz="1500" b="0" i="0" u="none" strike="noStrike" kern="1200" cap="none" spc="0" normalizeH="0" baseline="0" noProof="0" dirty="0">
                <a:ln>
                  <a:noFill/>
                </a:ln>
                <a:solidFill>
                  <a:srgbClr val="333333"/>
                </a:solidFill>
                <a:effectLst/>
                <a:uLnTx/>
                <a:uFillTx/>
                <a:latin typeface="TheSans Swisscom Light"/>
                <a:ea typeface="+mn-ea"/>
                <a:cs typeface="+mn-cs"/>
              </a:rPr>
              <a:t>defines </a:t>
            </a:r>
            <a:br>
              <a:rPr kumimoji="0" lang="en-US" sz="1500" b="0" i="0" u="none" strike="noStrike" kern="1200" cap="none" spc="0" normalizeH="0" baseline="0" noProof="0" dirty="0">
                <a:ln>
                  <a:noFill/>
                </a:ln>
                <a:solidFill>
                  <a:srgbClr val="333333"/>
                </a:solidFill>
                <a:effectLst/>
                <a:uLnTx/>
                <a:uFillTx/>
                <a:latin typeface="TheSans Swisscom Light"/>
                <a:ea typeface="+mn-ea"/>
                <a:cs typeface="+mn-cs"/>
              </a:rPr>
            </a:br>
            <a:r>
              <a:rPr kumimoji="0" lang="en-US" sz="1500" b="0" i="0" u="none" strike="noStrike" kern="1200" cap="none" spc="0" normalizeH="0" baseline="0" noProof="0" dirty="0">
                <a:ln>
                  <a:noFill/>
                </a:ln>
                <a:solidFill>
                  <a:srgbClr val="333333"/>
                </a:solidFill>
                <a:effectLst/>
                <a:uLnTx/>
                <a:uFillTx/>
                <a:latin typeface="TheSans Swisscom Light"/>
                <a:ea typeface="+mn-ea"/>
                <a:cs typeface="+mn-cs"/>
              </a:rPr>
              <a:t>Segment Routing Header</a:t>
            </a:r>
            <a:br>
              <a:rPr kumimoji="0" lang="en-US" sz="1500" b="0" i="0" u="none" strike="noStrike" kern="1200" cap="none" spc="0" normalizeH="0" baseline="0" noProof="0" dirty="0">
                <a:ln>
                  <a:noFill/>
                </a:ln>
                <a:solidFill>
                  <a:srgbClr val="333333"/>
                </a:solidFill>
                <a:effectLst/>
                <a:uLnTx/>
                <a:uFillTx/>
                <a:latin typeface="TheSans Swisscom Light"/>
                <a:ea typeface="+mn-ea"/>
                <a:cs typeface="+mn-cs"/>
              </a:rPr>
            </a:br>
            <a:r>
              <a:rPr kumimoji="0" lang="en-US" sz="1500" b="0" i="0" u="none" strike="noStrike" kern="1200" cap="none" spc="0" normalizeH="0" baseline="0" noProof="0" dirty="0">
                <a:ln>
                  <a:noFill/>
                </a:ln>
                <a:solidFill>
                  <a:srgbClr val="333333"/>
                </a:solidFill>
                <a:effectLst/>
                <a:uLnTx/>
                <a:uFillTx/>
                <a:latin typeface="TheSans Swisscom Light"/>
                <a:ea typeface="+mn-ea"/>
                <a:cs typeface="+mn-cs"/>
              </a:rPr>
              <a:t>IPFIX entities</a:t>
            </a:r>
            <a:endParaRPr kumimoji="0" lang="en-US" sz="1500" i="0" u="none" strike="noStrike" kern="1200" cap="none" spc="0" normalizeH="0" baseline="0" noProof="0" dirty="0">
              <a:ln>
                <a:noFill/>
              </a:ln>
              <a:solidFill>
                <a:srgbClr val="333333"/>
              </a:solidFill>
              <a:effectLst/>
              <a:uLnTx/>
              <a:uFillTx/>
              <a:latin typeface="TheSans Swisscom Light"/>
              <a:ea typeface="+mn-ea"/>
              <a:cs typeface="+mn-cs"/>
            </a:endParaRPr>
          </a:p>
        </p:txBody>
      </p:sp>
      <p:sp>
        <p:nvSpPr>
          <p:cNvPr id="9" name="Right Brace 8">
            <a:extLst>
              <a:ext uri="{FF2B5EF4-FFF2-40B4-BE49-F238E27FC236}">
                <a16:creationId xmlns:a16="http://schemas.microsoft.com/office/drawing/2014/main" id="{B670DE5F-A5F9-23E7-3050-437A93C6F879}"/>
              </a:ext>
            </a:extLst>
          </p:cNvPr>
          <p:cNvSpPr/>
          <p:nvPr/>
        </p:nvSpPr>
        <p:spPr bwMode="gray">
          <a:xfrm rot="5400000">
            <a:off x="2751264" y="1491584"/>
            <a:ext cx="364872" cy="3771900"/>
          </a:xfrm>
          <a:prstGeom prst="rightBrace">
            <a:avLst/>
          </a:prstGeom>
          <a:noFill/>
          <a:ln w="6350" cap="flat" cmpd="sng" algn="ctr">
            <a:solidFill>
              <a:srgbClr val="33333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rgbClr val="333333"/>
              </a:solidFill>
              <a:effectLst/>
              <a:uLnTx/>
              <a:uFillTx/>
              <a:latin typeface="TheSans Swisscom Light"/>
              <a:ea typeface="+mn-ea"/>
              <a:cs typeface="+mn-cs"/>
            </a:endParaRPr>
          </a:p>
        </p:txBody>
      </p:sp>
      <p:sp>
        <p:nvSpPr>
          <p:cNvPr id="10" name="Right Brace 9">
            <a:extLst>
              <a:ext uri="{FF2B5EF4-FFF2-40B4-BE49-F238E27FC236}">
                <a16:creationId xmlns:a16="http://schemas.microsoft.com/office/drawing/2014/main" id="{D349DEB3-4D3A-5208-B274-3EDB4A2B18F4}"/>
              </a:ext>
            </a:extLst>
          </p:cNvPr>
          <p:cNvSpPr/>
          <p:nvPr/>
        </p:nvSpPr>
        <p:spPr bwMode="gray">
          <a:xfrm rot="5400000">
            <a:off x="6461251" y="1601122"/>
            <a:ext cx="364872" cy="3552825"/>
          </a:xfrm>
          <a:prstGeom prst="rightBrace">
            <a:avLst/>
          </a:prstGeom>
          <a:noFill/>
          <a:ln w="6350" cap="flat" cmpd="sng" algn="ctr">
            <a:solidFill>
              <a:srgbClr val="33333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rgbClr val="333333"/>
              </a:solidFill>
              <a:effectLst/>
              <a:uLnTx/>
              <a:uFillTx/>
              <a:latin typeface="TheSans Swisscom Light"/>
              <a:ea typeface="+mn-ea"/>
              <a:cs typeface="+mn-cs"/>
            </a:endParaRPr>
          </a:p>
        </p:txBody>
      </p:sp>
      <p:sp>
        <p:nvSpPr>
          <p:cNvPr id="11" name="Content Placeholder 1">
            <a:extLst>
              <a:ext uri="{FF2B5EF4-FFF2-40B4-BE49-F238E27FC236}">
                <a16:creationId xmlns:a16="http://schemas.microsoft.com/office/drawing/2014/main" id="{8D3FA8E1-4837-ED42-27D3-F4F2A40BAC04}"/>
              </a:ext>
            </a:extLst>
          </p:cNvPr>
          <p:cNvSpPr txBox="1">
            <a:spLocks/>
          </p:cNvSpPr>
          <p:nvPr/>
        </p:nvSpPr>
        <p:spPr bwMode="black">
          <a:xfrm>
            <a:off x="1933576" y="3590388"/>
            <a:ext cx="2095499" cy="364873"/>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R="0" lvl="0" algn="l" defTabSz="914400" rtl="0" eaLnBrk="1" fontAlgn="auto" latinLnBrk="0" hangingPunct="1">
              <a:lnSpc>
                <a:spcPct val="110000"/>
              </a:lnSpc>
              <a:spcBef>
                <a:spcPts val="300"/>
              </a:spcBef>
              <a:spcAft>
                <a:spcPts val="300"/>
              </a:spcAft>
              <a:buClr>
                <a:srgbClr val="11AAFF"/>
              </a:buClr>
              <a:buSzTx/>
              <a:tabLst/>
              <a:defRPr/>
            </a:pPr>
            <a:r>
              <a:rPr kumimoji="0" lang="en-US" sz="1600" b="1" i="0" u="none" strike="noStrike" kern="1200" cap="none" spc="0" normalizeH="0" baseline="0" noProof="0" dirty="0">
                <a:ln>
                  <a:noFill/>
                </a:ln>
                <a:solidFill>
                  <a:srgbClr val="FF0000"/>
                </a:solidFill>
                <a:effectLst/>
                <a:uLnTx/>
                <a:uFillTx/>
                <a:latin typeface="TheSans Swisscom Light"/>
                <a:ea typeface="+mn-ea"/>
                <a:cs typeface="+mn-cs"/>
              </a:rPr>
              <a:t>Hop-by-Hop processed</a:t>
            </a:r>
            <a:endParaRPr kumimoji="0" lang="en-US" sz="1600" i="0" u="none" strike="noStrike" kern="1200" cap="none" spc="0" normalizeH="0" baseline="0" noProof="0" dirty="0">
              <a:ln>
                <a:noFill/>
              </a:ln>
              <a:solidFill>
                <a:srgbClr val="FF0000"/>
              </a:solidFill>
              <a:effectLst/>
              <a:uLnTx/>
              <a:uFillTx/>
              <a:latin typeface="TheSans Swisscom Light"/>
              <a:ea typeface="+mn-ea"/>
              <a:cs typeface="+mn-cs"/>
            </a:endParaRPr>
          </a:p>
        </p:txBody>
      </p:sp>
      <p:sp>
        <p:nvSpPr>
          <p:cNvPr id="12" name="Content Placeholder 1">
            <a:extLst>
              <a:ext uri="{FF2B5EF4-FFF2-40B4-BE49-F238E27FC236}">
                <a16:creationId xmlns:a16="http://schemas.microsoft.com/office/drawing/2014/main" id="{BB2371D0-B9FE-D913-1ABB-EE7D8DF2A325}"/>
              </a:ext>
            </a:extLst>
          </p:cNvPr>
          <p:cNvSpPr txBox="1">
            <a:spLocks/>
          </p:cNvSpPr>
          <p:nvPr/>
        </p:nvSpPr>
        <p:spPr bwMode="black">
          <a:xfrm>
            <a:off x="5691187" y="3590388"/>
            <a:ext cx="2095499" cy="364873"/>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R="0" lvl="0" algn="l" defTabSz="914400" rtl="0" eaLnBrk="1" fontAlgn="auto" latinLnBrk="0" hangingPunct="1">
              <a:lnSpc>
                <a:spcPct val="110000"/>
              </a:lnSpc>
              <a:spcBef>
                <a:spcPts val="300"/>
              </a:spcBef>
              <a:spcAft>
                <a:spcPts val="300"/>
              </a:spcAft>
              <a:buClr>
                <a:srgbClr val="11AAFF"/>
              </a:buClr>
              <a:buSzTx/>
              <a:tabLst/>
              <a:defRPr/>
            </a:pPr>
            <a:r>
              <a:rPr lang="en-US" b="1" dirty="0">
                <a:solidFill>
                  <a:srgbClr val="FF0000"/>
                </a:solidFill>
                <a:latin typeface="TheSans Swisscom Light"/>
              </a:rPr>
              <a:t>Endpoint</a:t>
            </a:r>
            <a:r>
              <a:rPr kumimoji="0" lang="en-US" sz="1600" b="1" i="0" u="none" strike="noStrike" kern="1200" cap="none" spc="0" normalizeH="0" baseline="0" noProof="0" dirty="0">
                <a:ln>
                  <a:noFill/>
                </a:ln>
                <a:solidFill>
                  <a:srgbClr val="FF0000"/>
                </a:solidFill>
                <a:effectLst/>
                <a:uLnTx/>
                <a:uFillTx/>
                <a:latin typeface="TheSans Swisscom Light"/>
                <a:ea typeface="+mn-ea"/>
                <a:cs typeface="+mn-cs"/>
              </a:rPr>
              <a:t> processed</a:t>
            </a:r>
            <a:endParaRPr kumimoji="0" lang="en-US" sz="1600" i="0" u="none" strike="noStrike" kern="1200" cap="none" spc="0" normalizeH="0" baseline="0" noProof="0" dirty="0">
              <a:ln>
                <a:noFill/>
              </a:ln>
              <a:solidFill>
                <a:srgbClr val="FF0000"/>
              </a:solidFill>
              <a:effectLst/>
              <a:uLnTx/>
              <a:uFillTx/>
              <a:latin typeface="TheSans Swisscom Light"/>
              <a:ea typeface="+mn-ea"/>
              <a:cs typeface="+mn-cs"/>
            </a:endParaRPr>
          </a:p>
        </p:txBody>
      </p:sp>
      <p:pic>
        <p:nvPicPr>
          <p:cNvPr id="20" name="Picture 19">
            <a:extLst>
              <a:ext uri="{FF2B5EF4-FFF2-40B4-BE49-F238E27FC236}">
                <a16:creationId xmlns:a16="http://schemas.microsoft.com/office/drawing/2014/main" id="{308323BF-D73B-AF00-8DDF-30CFCC18A6A6}"/>
              </a:ext>
            </a:extLst>
          </p:cNvPr>
          <p:cNvPicPr>
            <a:picLocks noChangeAspect="1"/>
          </p:cNvPicPr>
          <p:nvPr/>
        </p:nvPicPr>
        <p:blipFill>
          <a:blip r:embed="rId7"/>
          <a:stretch>
            <a:fillRect/>
          </a:stretch>
        </p:blipFill>
        <p:spPr>
          <a:xfrm>
            <a:off x="895350" y="1892556"/>
            <a:ext cx="10401300" cy="1209675"/>
          </a:xfrm>
          <a:prstGeom prst="rect">
            <a:avLst/>
          </a:prstGeom>
        </p:spPr>
      </p:pic>
      <p:pic>
        <p:nvPicPr>
          <p:cNvPr id="22" name="Picture 21">
            <a:extLst>
              <a:ext uri="{FF2B5EF4-FFF2-40B4-BE49-F238E27FC236}">
                <a16:creationId xmlns:a16="http://schemas.microsoft.com/office/drawing/2014/main" id="{3135CB06-6366-E8A5-0C19-26F32ED0F61C}"/>
              </a:ext>
            </a:extLst>
          </p:cNvPr>
          <p:cNvPicPr>
            <a:picLocks noChangeAspect="1"/>
          </p:cNvPicPr>
          <p:nvPr/>
        </p:nvPicPr>
        <p:blipFill>
          <a:blip r:embed="rId8"/>
          <a:stretch>
            <a:fillRect/>
          </a:stretch>
        </p:blipFill>
        <p:spPr>
          <a:xfrm>
            <a:off x="1214437" y="3559971"/>
            <a:ext cx="602041" cy="364873"/>
          </a:xfrm>
          <a:prstGeom prst="rect">
            <a:avLst/>
          </a:prstGeom>
        </p:spPr>
      </p:pic>
      <p:pic>
        <p:nvPicPr>
          <p:cNvPr id="23" name="Picture 22">
            <a:extLst>
              <a:ext uri="{FF2B5EF4-FFF2-40B4-BE49-F238E27FC236}">
                <a16:creationId xmlns:a16="http://schemas.microsoft.com/office/drawing/2014/main" id="{63747016-76D5-353E-8259-8DF586E7D8ED}"/>
              </a:ext>
            </a:extLst>
          </p:cNvPr>
          <p:cNvPicPr>
            <a:picLocks noChangeAspect="1"/>
          </p:cNvPicPr>
          <p:nvPr/>
        </p:nvPicPr>
        <p:blipFill>
          <a:blip r:embed="rId8"/>
          <a:stretch>
            <a:fillRect/>
          </a:stretch>
        </p:blipFill>
        <p:spPr>
          <a:xfrm>
            <a:off x="4986337" y="3559971"/>
            <a:ext cx="602041" cy="364873"/>
          </a:xfrm>
          <a:prstGeom prst="rect">
            <a:avLst/>
          </a:prstGeom>
        </p:spPr>
      </p:pic>
    </p:spTree>
    <p:extLst>
      <p:ext uri="{BB962C8B-B14F-4D97-AF65-F5344CB8AC3E}">
        <p14:creationId xmlns:p14="http://schemas.microsoft.com/office/powerpoint/2010/main" val="2378737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4">
            <a:extLst>
              <a:ext uri="{FF2B5EF4-FFF2-40B4-BE49-F238E27FC236}">
                <a16:creationId xmlns:a16="http://schemas.microsoft.com/office/drawing/2014/main" id="{F0F1E9D6-10B1-F83D-34D5-27D029B3114F}"/>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3241"/>
          <a:stretch/>
        </p:blipFill>
        <p:spPr bwMode="auto">
          <a:xfrm rot="16200000">
            <a:off x="-548774" y="-654091"/>
            <a:ext cx="9287173" cy="9476204"/>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4AC485-25DE-431E-B345-9C0A15BB7F8A}" type="slidenum">
              <a:rPr kumimoji="0" lang="de-CH" sz="14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de-CH" sz="14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Text Placeholder 10">
            <a:extLst>
              <a:ext uri="{FF2B5EF4-FFF2-40B4-BE49-F238E27FC236}">
                <a16:creationId xmlns:a16="http://schemas.microsoft.com/office/drawing/2014/main" id="{94D1457C-AEF2-95BD-FBF7-B63B661B23C4}"/>
              </a:ext>
            </a:extLst>
          </p:cNvPr>
          <p:cNvSpPr txBox="1">
            <a:spLocks/>
          </p:cNvSpPr>
          <p:nvPr/>
        </p:nvSpPr>
        <p:spPr bwMode="black">
          <a:xfrm>
            <a:off x="7741430" y="1475305"/>
            <a:ext cx="3971855" cy="3540832"/>
          </a:xfrm>
          <a:prstGeom prst="rect">
            <a:avLst/>
          </a:prstGeom>
        </p:spPr>
        <p:txBody>
          <a:bodyPr lIns="0" tIns="28800" rIns="0" bIns="28800" anchor="b"/>
          <a:lstStyle>
            <a:lvl1pPr marL="0" indent="0" algn="l" defTabSz="914400" rtl="0" eaLnBrk="1" latinLnBrk="0" hangingPunct="1">
              <a:lnSpc>
                <a:spcPct val="90000"/>
              </a:lnSpc>
              <a:spcBef>
                <a:spcPts val="0"/>
              </a:spcBef>
              <a:spcAft>
                <a:spcPts val="0"/>
              </a:spcAft>
              <a:buFont typeface="Arial" panose="020B0604020202020204" pitchFamily="34" charset="0"/>
              <a:buNone/>
              <a:defRPr sz="3200" b="1" kern="1200">
                <a:solidFill>
                  <a:schemeClr val="tx1"/>
                </a:solidFill>
                <a:latin typeface="+mj-lt"/>
                <a:ea typeface="+mn-ea"/>
                <a:cs typeface="+mn-cs"/>
              </a:defRPr>
            </a:lvl1pPr>
            <a:lvl2pPr marL="0" indent="0" algn="l" defTabSz="914400" rtl="0" eaLnBrk="1" latinLnBrk="0" hangingPunct="1">
              <a:lnSpc>
                <a:spcPct val="90000"/>
              </a:lnSpc>
              <a:spcBef>
                <a:spcPts val="0"/>
              </a:spcBef>
              <a:spcAft>
                <a:spcPts val="0"/>
              </a:spcAft>
              <a:buFont typeface="Arial" panose="020B0604020202020204" pitchFamily="34" charset="0"/>
              <a:buNone/>
              <a:defRPr sz="3200" b="1" kern="1200">
                <a:solidFill>
                  <a:schemeClr val="tx1"/>
                </a:solidFill>
                <a:latin typeface="+mj-lt"/>
                <a:ea typeface="+mn-ea"/>
                <a:cs typeface="+mn-cs"/>
              </a:defRPr>
            </a:lvl2pPr>
            <a:lvl3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3pPr>
            <a:lvl4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4pPr>
            <a:lvl5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5pPr>
            <a:lvl6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6pPr>
            <a:lvl7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7pPr>
            <a:lvl8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8pPr>
            <a:lvl9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2700" b="1" i="0" u="none" strike="noStrike" kern="1200" cap="none" spc="-50" normalizeH="0" baseline="0" noProof="0" dirty="0">
              <a:ln>
                <a:noFill/>
              </a:ln>
              <a:solidFill>
                <a:srgbClr val="333333"/>
              </a:solidFill>
              <a:effectLst/>
              <a:uLnTx/>
              <a:uFillTx/>
              <a:latin typeface="TheSans Swisscom Light"/>
              <a:ea typeface="+mn-ea"/>
              <a:cs typeface="+mn-cs"/>
            </a:endParaRP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700" b="1" i="0" u="none" strike="noStrike" kern="1200" cap="none" spc="-50" normalizeH="0" baseline="0" noProof="0" dirty="0">
                <a:ln>
                  <a:noFill/>
                </a:ln>
                <a:solidFill>
                  <a:srgbClr val="333333"/>
                </a:solidFill>
                <a:effectLst/>
                <a:uLnTx/>
                <a:uFillTx/>
                <a:latin typeface="TheSans Swisscom Light"/>
                <a:ea typeface="+mn-ea"/>
                <a:cs typeface="+mn-cs"/>
              </a:rPr>
              <a:t>Network Observability</a:t>
            </a:r>
            <a:br>
              <a:rPr kumimoji="0" lang="en-US" sz="2700" b="1" i="0" u="none" strike="noStrike" kern="1200" cap="none" spc="-50" normalizeH="0" baseline="0" noProof="0" dirty="0">
                <a:ln>
                  <a:noFill/>
                </a:ln>
                <a:solidFill>
                  <a:srgbClr val="333333"/>
                </a:solidFill>
                <a:effectLst/>
                <a:uLnTx/>
                <a:uFillTx/>
                <a:latin typeface="TheSans Swisscom Light"/>
                <a:ea typeface="+mn-ea"/>
                <a:cs typeface="+mn-cs"/>
              </a:rPr>
            </a:br>
            <a:endParaRPr kumimoji="0" lang="en-US" sz="2700" b="1" i="0" u="none" strike="noStrike" kern="1200" cap="none" spc="-50" normalizeH="0" baseline="0" noProof="0" dirty="0">
              <a:ln>
                <a:noFill/>
              </a:ln>
              <a:solidFill>
                <a:srgbClr val="321A10"/>
              </a:solidFill>
              <a:effectLst/>
              <a:uLnTx/>
              <a:uFillTx/>
              <a:latin typeface="TheSans Swisscom Light"/>
              <a:ea typeface="+mn-ea"/>
              <a:cs typeface="+mn-cs"/>
            </a:endParaRP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700" b="1" i="0" u="none" strike="noStrike" kern="1200" cap="none" spc="-50" normalizeH="0" baseline="0" noProof="0" dirty="0">
                <a:ln>
                  <a:noFill/>
                </a:ln>
                <a:solidFill>
                  <a:srgbClr val="FF0000"/>
                </a:solidFill>
                <a:effectLst/>
                <a:uLnTx/>
                <a:uFillTx/>
                <a:latin typeface="TheSans Swisscom Light"/>
                <a:ea typeface="+mn-ea"/>
                <a:cs typeface="+mn-cs"/>
              </a:rPr>
              <a:t>System Demo</a:t>
            </a:r>
            <a:br>
              <a:rPr kumimoji="0" lang="en-US" sz="2000" b="1" i="0" u="none" strike="noStrike" kern="1200" cap="none" spc="-50" normalizeH="0" baseline="0" noProof="0" dirty="0">
                <a:ln>
                  <a:noFill/>
                </a:ln>
                <a:solidFill>
                  <a:srgbClr val="321A10"/>
                </a:solidFill>
                <a:effectLst/>
                <a:uLnTx/>
                <a:uFillTx/>
                <a:latin typeface="TheSans Swisscom Light"/>
                <a:ea typeface="+mn-ea"/>
                <a:cs typeface="+mn-cs"/>
              </a:rPr>
            </a:br>
            <a:br>
              <a:rPr kumimoji="0" lang="en-US" sz="2000" b="1" i="0" u="none" strike="noStrike" kern="1200" cap="none" spc="-50" normalizeH="0" baseline="0" noProof="0" dirty="0">
                <a:ln>
                  <a:noFill/>
                </a:ln>
                <a:solidFill>
                  <a:srgbClr val="333333"/>
                </a:solidFill>
                <a:effectLst/>
                <a:uLnTx/>
                <a:uFillTx/>
                <a:latin typeface="TheSans Swisscom Light"/>
                <a:ea typeface="+mn-ea"/>
                <a:cs typeface="+mn-cs"/>
              </a:rPr>
            </a:br>
            <a:r>
              <a:rPr kumimoji="0" lang="en-US" sz="2000" b="1" i="0" u="none" strike="noStrike" kern="1200" cap="none" spc="-50" normalizeH="0" baseline="0" noProof="0" dirty="0">
                <a:ln>
                  <a:noFill/>
                </a:ln>
                <a:solidFill>
                  <a:srgbClr val="333333"/>
                </a:solidFill>
                <a:effectLst/>
                <a:uLnTx/>
                <a:uFillTx/>
                <a:latin typeface="TheSans Swisscom Light"/>
                <a:ea typeface="+mn-ea"/>
                <a:cs typeface="+mn-cs"/>
              </a:rPr>
              <a:t>Detect L3 VPN Topology changes </a:t>
            </a:r>
            <a:br>
              <a:rPr kumimoji="0" lang="en-US" sz="2000" b="1" i="0" u="none" strike="noStrike" kern="1200" cap="none" spc="-50" normalizeH="0" baseline="0" noProof="0" dirty="0">
                <a:ln>
                  <a:noFill/>
                </a:ln>
                <a:solidFill>
                  <a:srgbClr val="333333"/>
                </a:solidFill>
                <a:effectLst/>
                <a:uLnTx/>
                <a:uFillTx/>
                <a:latin typeface="TheSans Swisscom Light"/>
                <a:ea typeface="+mn-ea"/>
                <a:cs typeface="+mn-cs"/>
              </a:rPr>
            </a:br>
            <a:r>
              <a:rPr kumimoji="0" lang="en-US" sz="2000" b="1" i="0" u="none" strike="noStrike" kern="1200" cap="none" spc="-50" normalizeH="0" baseline="0" noProof="0" dirty="0">
                <a:ln>
                  <a:noFill/>
                </a:ln>
                <a:solidFill>
                  <a:srgbClr val="333333"/>
                </a:solidFill>
                <a:effectLst/>
                <a:uLnTx/>
                <a:uFillTx/>
                <a:latin typeface="TheSans Swisscom Light"/>
                <a:ea typeface="+mn-ea"/>
                <a:cs typeface="+mn-cs"/>
              </a:rPr>
              <a:t>and its Forwarding Plane impact</a:t>
            </a:r>
            <a:br>
              <a:rPr kumimoji="0" lang="en-US" sz="2000" b="1" i="0" u="none" strike="noStrike" kern="1200" cap="none" spc="-50" normalizeH="0" baseline="0" noProof="0" dirty="0">
                <a:ln>
                  <a:noFill/>
                </a:ln>
                <a:solidFill>
                  <a:srgbClr val="333333"/>
                </a:solidFill>
                <a:effectLst/>
                <a:uLnTx/>
                <a:uFillTx/>
                <a:latin typeface="TheSans Swisscom Light"/>
                <a:ea typeface="+mn-ea"/>
                <a:cs typeface="+mn-cs"/>
              </a:rPr>
            </a:br>
            <a:r>
              <a:rPr kumimoji="0" lang="en-US" sz="2000" b="1" i="0" u="none" strike="noStrike" kern="1200" cap="none" spc="-50" normalizeH="0" baseline="0" noProof="0" dirty="0">
                <a:ln>
                  <a:noFill/>
                </a:ln>
                <a:solidFill>
                  <a:srgbClr val="333333"/>
                </a:solidFill>
                <a:effectLst/>
                <a:uLnTx/>
                <a:uFillTx/>
                <a:latin typeface="TheSans Swisscom Light"/>
                <a:ea typeface="+mn-ea"/>
                <a:cs typeface="+mn-cs"/>
              </a:rPr>
              <a:t>in </a:t>
            </a:r>
            <a:r>
              <a:rPr kumimoji="0" lang="en-US" sz="2000" b="1" i="0" u="none" strike="noStrike" kern="1200" cap="none" spc="-50" normalizeH="0" baseline="0" noProof="0" dirty="0">
                <a:ln>
                  <a:noFill/>
                </a:ln>
                <a:solidFill>
                  <a:srgbClr val="FF0000"/>
                </a:solidFill>
                <a:effectLst/>
                <a:uLnTx/>
                <a:uFillTx/>
                <a:latin typeface="TheSans Swisscom Light"/>
                <a:ea typeface="+mn-ea"/>
                <a:cs typeface="+mn-cs"/>
              </a:rPr>
              <a:t>Near Real-Time</a:t>
            </a:r>
          </a:p>
        </p:txBody>
      </p:sp>
      <p:pic>
        <p:nvPicPr>
          <p:cNvPr id="5" name="Picture 4">
            <a:extLst>
              <a:ext uri="{FF2B5EF4-FFF2-40B4-BE49-F238E27FC236}">
                <a16:creationId xmlns:a16="http://schemas.microsoft.com/office/drawing/2014/main" id="{61C68E00-6D94-F42D-C3EE-88A0B5A5937D}"/>
              </a:ext>
            </a:extLst>
          </p:cNvPr>
          <p:cNvPicPr>
            <a:picLocks noChangeAspect="1"/>
          </p:cNvPicPr>
          <p:nvPr/>
        </p:nvPicPr>
        <p:blipFill>
          <a:blip r:embed="rId4"/>
          <a:stretch>
            <a:fillRect/>
          </a:stretch>
        </p:blipFill>
        <p:spPr>
          <a:xfrm>
            <a:off x="1138390" y="1132113"/>
            <a:ext cx="5767508" cy="4345577"/>
          </a:xfrm>
          <a:prstGeom prst="rect">
            <a:avLst/>
          </a:prstGeom>
        </p:spPr>
      </p:pic>
      <p:cxnSp>
        <p:nvCxnSpPr>
          <p:cNvPr id="7" name="Straight Connector 6">
            <a:extLst>
              <a:ext uri="{FF2B5EF4-FFF2-40B4-BE49-F238E27FC236}">
                <a16:creationId xmlns:a16="http://schemas.microsoft.com/office/drawing/2014/main" id="{B36ECB33-A792-C7CE-A3DA-9B928204F1D8}"/>
              </a:ext>
            </a:extLst>
          </p:cNvPr>
          <p:cNvCxnSpPr>
            <a:cxnSpLocks/>
          </p:cNvCxnSpPr>
          <p:nvPr/>
        </p:nvCxnSpPr>
        <p:spPr>
          <a:xfrm>
            <a:off x="1720179" y="1475305"/>
            <a:ext cx="0" cy="3854341"/>
          </a:xfrm>
          <a:prstGeom prst="line">
            <a:avLst/>
          </a:prstGeom>
          <a:noFill/>
          <a:ln w="12700" cap="flat">
            <a:solidFill>
              <a:srgbClr val="FF0000"/>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DF8FFC08-AD32-126D-410C-DE1D65099B3F}"/>
              </a:ext>
            </a:extLst>
          </p:cNvPr>
          <p:cNvCxnSpPr>
            <a:cxnSpLocks/>
          </p:cNvCxnSpPr>
          <p:nvPr/>
        </p:nvCxnSpPr>
        <p:spPr>
          <a:xfrm>
            <a:off x="2565963" y="1475305"/>
            <a:ext cx="0" cy="3854341"/>
          </a:xfrm>
          <a:prstGeom prst="line">
            <a:avLst/>
          </a:prstGeom>
          <a:noFill/>
          <a:ln w="12700" cap="flat">
            <a:solidFill>
              <a:srgbClr val="FF0000"/>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3AB90515-8012-B50E-1F7E-08EFEAD19B7A}"/>
              </a:ext>
            </a:extLst>
          </p:cNvPr>
          <p:cNvCxnSpPr>
            <a:cxnSpLocks/>
          </p:cNvCxnSpPr>
          <p:nvPr/>
        </p:nvCxnSpPr>
        <p:spPr>
          <a:xfrm>
            <a:off x="4968685" y="1475305"/>
            <a:ext cx="0" cy="3854341"/>
          </a:xfrm>
          <a:prstGeom prst="line">
            <a:avLst/>
          </a:prstGeom>
          <a:noFill/>
          <a:ln w="12700" cap="flat">
            <a:solidFill>
              <a:srgbClr val="FF0000"/>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8BAB2A93-1FD4-1171-26E5-EFE2B463BEA8}"/>
              </a:ext>
            </a:extLst>
          </p:cNvPr>
          <p:cNvCxnSpPr>
            <a:cxnSpLocks/>
          </p:cNvCxnSpPr>
          <p:nvPr/>
        </p:nvCxnSpPr>
        <p:spPr>
          <a:xfrm>
            <a:off x="5731040" y="1475305"/>
            <a:ext cx="0" cy="3854341"/>
          </a:xfrm>
          <a:prstGeom prst="line">
            <a:avLst/>
          </a:prstGeom>
          <a:noFill/>
          <a:ln w="12700" cap="flat">
            <a:solidFill>
              <a:srgbClr val="FF0000"/>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99023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VCT_BODYSTYLE" val="1"/>
</p:tagLst>
</file>

<file path=ppt/tags/tag10.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1.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yiYfMyCJfkeJ7zPCYZol5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yiYfMyCJfkeJ7zPCYZol5A"/>
</p:tagLst>
</file>

<file path=ppt/tags/tag2.xml><?xml version="1.0" encoding="utf-8"?>
<p:tagLst xmlns:a="http://schemas.openxmlformats.org/drawingml/2006/main" xmlns:r="http://schemas.openxmlformats.org/officeDocument/2006/relationships" xmlns:p="http://schemas.openxmlformats.org/presentationml/2006/main">
  <p:tag name="VCT_BODYSTYLE" val="1"/>
</p:tagLst>
</file>

<file path=ppt/tags/tag3.xml><?xml version="1.0" encoding="utf-8"?>
<p:tagLst xmlns:a="http://schemas.openxmlformats.org/drawingml/2006/main" xmlns:r="http://schemas.openxmlformats.org/officeDocument/2006/relationships" xmlns:p="http://schemas.openxmlformats.org/presentationml/2006/main">
  <p:tag name="VCT_BODYSTYLE" val="1"/>
</p:tagLst>
</file>

<file path=ppt/tags/tag4.xml><?xml version="1.0" encoding="utf-8"?>
<p:tagLst xmlns:a="http://schemas.openxmlformats.org/drawingml/2006/main" xmlns:r="http://schemas.openxmlformats.org/officeDocument/2006/relationships" xmlns:p="http://schemas.openxmlformats.org/presentationml/2006/main">
  <p:tag name="VCT_BODYSTYLE" val="1"/>
</p:tagLst>
</file>

<file path=ppt/tags/tag5.xml><?xml version="1.0" encoding="utf-8"?>
<p:tagLst xmlns:a="http://schemas.openxmlformats.org/drawingml/2006/main" xmlns:r="http://schemas.openxmlformats.org/officeDocument/2006/relationships" xmlns:p="http://schemas.openxmlformats.org/presentationml/2006/main">
  <p:tag name="VCT_BODYSTYLE" val="1"/>
</p:tagLst>
</file>

<file path=ppt/tags/tag6.xml><?xml version="1.0" encoding="utf-8"?>
<p:tagLst xmlns:a="http://schemas.openxmlformats.org/drawingml/2006/main" xmlns:r="http://schemas.openxmlformats.org/officeDocument/2006/relationships" xmlns:p="http://schemas.openxmlformats.org/presentationml/2006/main">
  <p:tag name="VCT_BODYSTYLE" val="1"/>
</p:tagLst>
</file>

<file path=ppt/tags/tag7.xml><?xml version="1.0" encoding="utf-8"?>
<p:tagLst xmlns:a="http://schemas.openxmlformats.org/drawingml/2006/main" xmlns:r="http://schemas.openxmlformats.org/officeDocument/2006/relationships" xmlns:p="http://schemas.openxmlformats.org/presentationml/2006/main">
  <p:tag name="VCT_BODYSTYLE" val="1"/>
</p:tagLst>
</file>

<file path=ppt/tags/tag8.xml><?xml version="1.0" encoding="utf-8"?>
<p:tagLst xmlns:a="http://schemas.openxmlformats.org/drawingml/2006/main" xmlns:r="http://schemas.openxmlformats.org/officeDocument/2006/relationships" xmlns:p="http://schemas.openxmlformats.org/presentationml/2006/main">
  <p:tag name="VCT_BODYSTYLE" val="1"/>
</p:tagLst>
</file>

<file path=ppt/tags/tag9.xml><?xml version="1.0" encoding="utf-8"?>
<p:tagLst xmlns:a="http://schemas.openxmlformats.org/drawingml/2006/main" xmlns:r="http://schemas.openxmlformats.org/officeDocument/2006/relationships" xmlns:p="http://schemas.openxmlformats.org/presentationml/2006/main">
  <p:tag name="VCTCREATESHAPEHANDLED"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2e1fccfb-80ca-4fe1-a574-1516544edb53}" enabled="1" method="Standard" siteId="{364e5b87-c1c7-420d-9bee-c35d19b557a1}" removed="0"/>
</clbl:labelList>
</file>

<file path=docProps/app.xml><?xml version="1.0" encoding="utf-8"?>
<Properties xmlns="http://schemas.openxmlformats.org/officeDocument/2006/extended-properties" xmlns:vt="http://schemas.openxmlformats.org/officeDocument/2006/docPropsVTypes">
  <Template/>
  <TotalTime>0</TotalTime>
  <Words>5537</Words>
  <Application>Microsoft Office PowerPoint</Application>
  <PresentationFormat>Widescreen</PresentationFormat>
  <Paragraphs>559</Paragraphs>
  <Slides>44</Slides>
  <Notes>36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Arial</vt:lpstr>
      <vt:lpstr>Calibri</vt:lpstr>
      <vt:lpstr>Calibri Light</vt:lpstr>
      <vt:lpstr>Courier New</vt:lpstr>
      <vt:lpstr>Lato</vt:lpstr>
      <vt:lpstr>TheSans Swisscom</vt:lpstr>
      <vt:lpstr>TheSans Swisscom Light</vt:lpstr>
      <vt:lpstr>Wingdings</vt:lpstr>
      <vt:lpstr>Office Theme</vt:lpstr>
      <vt:lpstr>PowerPoint Presentation</vt:lpstr>
      <vt:lpstr>Data Mesh organizes Data in Organizations Enables Network Analytics use cases</vt:lpstr>
      <vt:lpstr>What to monitor Which metrics are collected</vt:lpstr>
      <vt:lpstr>Example: Monitoring L3 VPN's with IPFIX, BMP and YANG Push From Connectivity Service to Realtime Network Analytics</vt:lpstr>
      <vt:lpstr>Segment Routing IPv6 Encapsulation RFC 9487 provides IPFIX Visibility</vt:lpstr>
      <vt:lpstr>BMP – Address Family Agnostic RFC 9069 provides Local RIB Visibility</vt:lpstr>
      <vt:lpstr>Measure On-Path Delay with Network Context With draft-ietf-opsawg-ipfix-on-path-telemetry</vt:lpstr>
      <vt:lpstr>IPFIX provides statistical data plane visibility Comprehensive IPv6 data plane coverage</vt:lpstr>
      <vt:lpstr>PowerPoint Presentation</vt:lpstr>
      <vt:lpstr>What does Network Anomaly Detection mean Monitor changes, called outliers, in networks</vt:lpstr>
      <vt:lpstr>What our motivation is Automate learn and improve</vt:lpstr>
      <vt:lpstr>Elements of the Architecture </vt:lpstr>
      <vt:lpstr>Semantic Metadata Annotation for Network Anomaly Detection draft-netana-nmop-network-anomaly-semantics</vt:lpstr>
      <vt:lpstr>Experiment: Network Anomaly Lifecycle draft-netana-nmop-network-anomaly-lifecycle</vt:lpstr>
      <vt:lpstr>Experiment: Network Anomaly Lifecycle draft-netana-nmop-network-anomaly-lifecycle</vt:lpstr>
      <vt:lpstr>Experiment: Network Anomaly Lifecycle draft-netana-nmop-network-anomaly-lifecycle</vt:lpstr>
      <vt:lpstr>Experiment:  Network Anomaly Lifecycle </vt:lpstr>
      <vt:lpstr>Experiment: Antagonist anomaly tagging on historical data</vt:lpstr>
      <vt:lpstr>Experiment: Antagonist Supported Use Cases</vt:lpstr>
      <vt:lpstr>UC1 Detection (1 / 2)</vt:lpstr>
      <vt:lpstr>UC1 Detection (2 / 2)</vt:lpstr>
      <vt:lpstr>UC2: Validation of Labels on the dashboards</vt:lpstr>
      <vt:lpstr>UC2: Validation of Labels on the dashboards - Tagging Network Anomalies</vt:lpstr>
      <vt:lpstr>UC2: Validation of Labels on the dashboards - Tagging Symptoms</vt:lpstr>
      <vt:lpstr>UC2: Validation of Labels on the dashboards - Analysing and editing network anomalies</vt:lpstr>
      <vt:lpstr>UC2: Validation of Labels on the dashboards – Refine network anomalies</vt:lpstr>
      <vt:lpstr>UC3.1 – Refinement – Improving Detection rules [SAIN] (1 / 2)</vt:lpstr>
      <vt:lpstr>UC3.1 – Refinement – Improving  Detection rules [SAIN] (1 / 2)</vt:lpstr>
      <vt:lpstr>UC3.2: Refinement (Retraining a ML model)</vt:lpstr>
      <vt:lpstr>Postmortem, L3 VPN Pilot Migration - Voice Over IP Post Maintenance Window Analysis</vt:lpstr>
      <vt:lpstr>Postmortem, L3 VPN Pilot Migration - Voice Over IP Show command drove to wrong conclusion</vt:lpstr>
      <vt:lpstr>Postmortem, L3 VPN Pilot Migration - Voice Over IP Data collection timestamp drove to wrong conclusion</vt:lpstr>
      <vt:lpstr>Postmortem, L3 VPN Pilot Migration - Voice Over IP Route-Reflector Peering and L3 VPN Traffic View</vt:lpstr>
      <vt:lpstr>Postmortem, L3 VPN Pilot Migration - Voice Over IP 64497:4965 - Anomaly Detection - Live</vt:lpstr>
      <vt:lpstr>PowerPoint Presentation</vt:lpstr>
      <vt:lpstr>Swisscom - Cosmos Bright Lights PoC Summary After 20 Incidents and 18 Months Time</vt:lpstr>
      <vt:lpstr>Swisscom - Cosmos Bright Lights PoC Detail Multiple Perspectives increases Accuracy</vt:lpstr>
      <vt:lpstr>Network Anomaly Detection Framework Detect service interruption faster then humans can</vt:lpstr>
      <vt:lpstr>Relevant Papers for more Details</vt:lpstr>
      <vt:lpstr>PowerPoint Presentation</vt:lpstr>
      <vt:lpstr>Handling Operational YANG Modelled Data State of the Union</vt:lpstr>
      <vt:lpstr>From YANG-Push to Network Analytics Aiming for an automated data processing pipeline</vt:lpstr>
      <vt:lpstr>Elements of the Architecture Workflow Diagram</vt:lpstr>
      <vt:lpstr>Address YANG Specification and Integration Gaps Aiming for an automated data processing pipeline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 der  Präsentation</dc:title>
  <dc:creator>Graf Thomas, INI-ONE-WSN-DCF</dc:creator>
  <cp:lastModifiedBy>Graf Thomas, INI-NET-VNC-HCS</cp:lastModifiedBy>
  <cp:revision>282</cp:revision>
  <dcterms:created xsi:type="dcterms:W3CDTF">2019-11-29T14:22:02Z</dcterms:created>
  <dcterms:modified xsi:type="dcterms:W3CDTF">2024-07-25T20:42:05Z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e1fccfb-80ca-4fe1-a574-1516544edb53_Enabled">
    <vt:lpwstr>true</vt:lpwstr>
  </property>
  <property fmtid="{D5CDD505-2E9C-101B-9397-08002B2CF9AE}" pid="3" name="MSIP_Label_2e1fccfb-80ca-4fe1-a574-1516544edb53_SetDate">
    <vt:lpwstr>2023-03-20T10:46:29Z</vt:lpwstr>
  </property>
  <property fmtid="{D5CDD505-2E9C-101B-9397-08002B2CF9AE}" pid="4" name="MSIP_Label_2e1fccfb-80ca-4fe1-a574-1516544edb53_Method">
    <vt:lpwstr>Standard</vt:lpwstr>
  </property>
  <property fmtid="{D5CDD505-2E9C-101B-9397-08002B2CF9AE}" pid="5" name="MSIP_Label_2e1fccfb-80ca-4fe1-a574-1516544edb53_Name">
    <vt:lpwstr>C2 Internal</vt:lpwstr>
  </property>
  <property fmtid="{D5CDD505-2E9C-101B-9397-08002B2CF9AE}" pid="6" name="MSIP_Label_2e1fccfb-80ca-4fe1-a574-1516544edb53_SiteId">
    <vt:lpwstr>364e5b87-c1c7-420d-9bee-c35d19b557a1</vt:lpwstr>
  </property>
  <property fmtid="{D5CDD505-2E9C-101B-9397-08002B2CF9AE}" pid="7" name="MSIP_Label_2e1fccfb-80ca-4fe1-a574-1516544edb53_ActionId">
    <vt:lpwstr>f20e7325-fc30-45a7-a02f-991797c0d813</vt:lpwstr>
  </property>
  <property fmtid="{D5CDD505-2E9C-101B-9397-08002B2CF9AE}" pid="8" name="MSIP_Label_2e1fccfb-80ca-4fe1-a574-1516544edb53_ContentBits">
    <vt:lpwstr>0</vt:lpwstr>
  </property>
  <property fmtid="{D5CDD505-2E9C-101B-9397-08002B2CF9AE}" pid="9" name="Sensitivity">
    <vt:lpwstr>C2 General</vt:lpwstr>
  </property>
</Properties>
</file>